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96" r:id="rId5"/>
    <p:sldId id="298" r:id="rId6"/>
    <p:sldId id="299" r:id="rId7"/>
    <p:sldId id="318" r:id="rId8"/>
    <p:sldId id="297" r:id="rId9"/>
    <p:sldId id="301" r:id="rId10"/>
    <p:sldId id="302" r:id="rId11"/>
    <p:sldId id="303" r:id="rId12"/>
    <p:sldId id="306" r:id="rId13"/>
    <p:sldId id="307" r:id="rId14"/>
    <p:sldId id="1379" r:id="rId15"/>
    <p:sldId id="308" r:id="rId16"/>
    <p:sldId id="309" r:id="rId17"/>
    <p:sldId id="1380" r:id="rId18"/>
    <p:sldId id="317" r:id="rId19"/>
    <p:sldId id="310" r:id="rId20"/>
    <p:sldId id="311" r:id="rId21"/>
    <p:sldId id="312" r:id="rId22"/>
    <p:sldId id="313" r:id="rId23"/>
    <p:sldId id="314" r:id="rId24"/>
    <p:sldId id="315" r:id="rId25"/>
    <p:sldId id="316" r:id="rId26"/>
    <p:sldId id="280" r:id="rId27"/>
    <p:sldId id="288" r:id="rId28"/>
    <p:sldId id="282" r:id="rId29"/>
    <p:sldId id="281" r:id="rId30"/>
    <p:sldId id="295" r:id="rId31"/>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B1C2"/>
    <a:srgbClr val="F9C623"/>
    <a:srgbClr val="FFED00"/>
    <a:srgbClr val="D1E8FF"/>
    <a:srgbClr val="8CBE00"/>
    <a:srgbClr val="555555"/>
    <a:srgbClr val="00A01E"/>
    <a:srgbClr val="AFAFA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B03DB-3E14-4374-9CA7-3564DCC10CFB}" v="5" dt="2023-05-31T11:41:56.39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58" autoAdjust="0"/>
  </p:normalViewPr>
  <p:slideViewPr>
    <p:cSldViewPr snapToGrid="0">
      <p:cViewPr varScale="1">
        <p:scale>
          <a:sx n="91" d="100"/>
          <a:sy n="91" d="100"/>
        </p:scale>
        <p:origin x="584" y="56"/>
      </p:cViewPr>
      <p:guideLst>
        <p:guide orient="horz" pos="1620"/>
        <p:guide pos="3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3F3A5-328E-469E-92B9-AB95BABC3824}" type="datetimeFigureOut">
              <a:rPr lang="sv-SE" smtClean="0"/>
              <a:t>2023-06-05</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91CBD-5959-4A4D-AA16-9FEAD0AF728C}" type="slidenum">
              <a:rPr lang="sv-SE" smtClean="0"/>
              <a:t>‹#›</a:t>
            </a:fld>
            <a:endParaRPr lang="sv-SE" dirty="0"/>
          </a:p>
        </p:txBody>
      </p:sp>
    </p:spTree>
    <p:extLst>
      <p:ext uri="{BB962C8B-B14F-4D97-AF65-F5344CB8AC3E}">
        <p14:creationId xmlns:p14="http://schemas.microsoft.com/office/powerpoint/2010/main" val="52704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091CBD-5959-4A4D-AA16-9FEAD0AF728C}" type="slidenum">
              <a:rPr lang="sv-SE" smtClean="0"/>
              <a:t>23</a:t>
            </a:fld>
            <a:endParaRPr lang="sv-SE" dirty="0"/>
          </a:p>
        </p:txBody>
      </p:sp>
    </p:spTree>
    <p:extLst>
      <p:ext uri="{BB962C8B-B14F-4D97-AF65-F5344CB8AC3E}">
        <p14:creationId xmlns:p14="http://schemas.microsoft.com/office/powerpoint/2010/main" val="343968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091CBD-5959-4A4D-AA16-9FEAD0AF728C}" type="slidenum">
              <a:rPr lang="sv-SE" smtClean="0"/>
              <a:t>26</a:t>
            </a:fld>
            <a:endParaRPr lang="sv-SE" dirty="0"/>
          </a:p>
        </p:txBody>
      </p:sp>
    </p:spTree>
    <p:extLst>
      <p:ext uri="{BB962C8B-B14F-4D97-AF65-F5344CB8AC3E}">
        <p14:creationId xmlns:p14="http://schemas.microsoft.com/office/powerpoint/2010/main" val="1838614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bild">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9501" y="1437625"/>
            <a:ext cx="5322588" cy="2201205"/>
          </a:xfrm>
          <a:prstGeom prst="rect">
            <a:avLst/>
          </a:prstGeom>
        </p:spPr>
      </p:pic>
      <p:sp>
        <p:nvSpPr>
          <p:cNvPr id="3" name="Rektangel 2"/>
          <p:cNvSpPr/>
          <p:nvPr userDrawn="1"/>
        </p:nvSpPr>
        <p:spPr>
          <a:xfrm>
            <a:off x="23690" y="4450594"/>
            <a:ext cx="1872208"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94522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1" y="251547"/>
            <a:ext cx="8323801" cy="517379"/>
          </a:xfrm>
        </p:spPr>
        <p:txBody>
          <a:bodyPr anchor="t" anchorCtr="0">
            <a:noAutofit/>
          </a:bodyPr>
          <a:lstStyle>
            <a:lvl1pPr algn="l">
              <a:defRPr sz="3200" b="0"/>
            </a:lvl1pPr>
          </a:lstStyle>
          <a:p>
            <a:r>
              <a:rPr lang="sv-SE" dirty="0"/>
              <a:t>Klicka här för att ändra rubriken</a:t>
            </a:r>
          </a:p>
        </p:txBody>
      </p:sp>
      <p:sp>
        <p:nvSpPr>
          <p:cNvPr id="7" name="Platshållare för bild 2"/>
          <p:cNvSpPr>
            <a:spLocks noGrp="1"/>
          </p:cNvSpPr>
          <p:nvPr>
            <p:ph type="pic" idx="1"/>
          </p:nvPr>
        </p:nvSpPr>
        <p:spPr>
          <a:xfrm>
            <a:off x="456507" y="1472201"/>
            <a:ext cx="8219902" cy="26710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9" name="Platshållare för text 3"/>
          <p:cNvSpPr>
            <a:spLocks noGrp="1"/>
          </p:cNvSpPr>
          <p:nvPr>
            <p:ph type="body" sz="half" idx="10" hasCustomPrompt="1"/>
          </p:nvPr>
        </p:nvSpPr>
        <p:spPr>
          <a:xfrm>
            <a:off x="347419" y="891111"/>
            <a:ext cx="8308207" cy="467663"/>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texten</a:t>
            </a:r>
          </a:p>
        </p:txBody>
      </p:sp>
    </p:spTree>
    <p:extLst>
      <p:ext uri="{BB962C8B-B14F-4D97-AF65-F5344CB8AC3E}">
        <p14:creationId xmlns:p14="http://schemas.microsoft.com/office/powerpoint/2010/main" val="182809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spalt">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2" y="256743"/>
            <a:ext cx="7812432" cy="425054"/>
          </a:xfrm>
        </p:spPr>
        <p:txBody>
          <a:bodyPr anchor="t" anchorCtr="0">
            <a:noAutofit/>
          </a:bodyPr>
          <a:lstStyle>
            <a:lvl1pPr algn="l">
              <a:defRPr sz="3200" b="0"/>
            </a:lvl1pPr>
          </a:lstStyle>
          <a:p>
            <a:r>
              <a:rPr lang="sv-SE" dirty="0"/>
              <a:t>Klicka här för att ändra rubriken</a:t>
            </a:r>
          </a:p>
        </p:txBody>
      </p:sp>
      <p:sp>
        <p:nvSpPr>
          <p:cNvPr id="8" name="Platshållare för innehåll 2"/>
          <p:cNvSpPr>
            <a:spLocks noGrp="1"/>
          </p:cNvSpPr>
          <p:nvPr>
            <p:ph sz="half" idx="1" hasCustomPrompt="1"/>
          </p:nvPr>
        </p:nvSpPr>
        <p:spPr>
          <a:xfrm>
            <a:off x="350807" y="873747"/>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dirty="0"/>
              <a:t>Klicka för att ändra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p:cNvSpPr>
            <a:spLocks noGrp="1"/>
          </p:cNvSpPr>
          <p:nvPr>
            <p:ph sz="half" idx="10" hasCustomPrompt="1"/>
          </p:nvPr>
        </p:nvSpPr>
        <p:spPr>
          <a:xfrm>
            <a:off x="4716016" y="873747"/>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dirty="0"/>
              <a:t>Klicka för att ändra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1216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41403" y="3136582"/>
            <a:ext cx="7812432" cy="495046"/>
          </a:xfrm>
        </p:spPr>
        <p:txBody>
          <a:bodyPr anchor="t" anchorCtr="0">
            <a:noAutofit/>
          </a:bodyPr>
          <a:lstStyle>
            <a:lvl1pPr algn="l">
              <a:defRPr sz="3200" b="0"/>
            </a:lvl1pPr>
          </a:lstStyle>
          <a:p>
            <a:r>
              <a:rPr lang="sv-SE" dirty="0"/>
              <a:t>Klicka här för att ändra rubrik</a:t>
            </a:r>
          </a:p>
        </p:txBody>
      </p:sp>
      <p:sp>
        <p:nvSpPr>
          <p:cNvPr id="3" name="Platshållare för bild 2"/>
          <p:cNvSpPr>
            <a:spLocks noGrp="1"/>
          </p:cNvSpPr>
          <p:nvPr>
            <p:ph type="pic" idx="1"/>
          </p:nvPr>
        </p:nvSpPr>
        <p:spPr>
          <a:xfrm>
            <a:off x="461702" y="151637"/>
            <a:ext cx="7812432" cy="2916324"/>
          </a:xfrm>
        </p:spPr>
        <p:txBody>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hasCustomPrompt="1"/>
          </p:nvPr>
        </p:nvSpPr>
        <p:spPr>
          <a:xfrm>
            <a:off x="351810" y="3723773"/>
            <a:ext cx="7812432" cy="4741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text</a:t>
            </a:r>
          </a:p>
        </p:txBody>
      </p:sp>
    </p:spTree>
    <p:extLst>
      <p:ext uri="{BB962C8B-B14F-4D97-AF65-F5344CB8AC3E}">
        <p14:creationId xmlns:p14="http://schemas.microsoft.com/office/powerpoint/2010/main" val="250752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43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352425" y="278917"/>
            <a:ext cx="8431213" cy="311624"/>
          </a:xfrm>
          <a:prstGeom prst="rect">
            <a:avLst/>
          </a:prstGeom>
        </p:spPr>
        <p:txBody>
          <a:bodyPr/>
          <a:lstStyle>
            <a:lvl1pPr>
              <a:defRPr b="0" i="0">
                <a:latin typeface="Caecilia LT Std Bold"/>
                <a:cs typeface="Caecilia LT Std Bold"/>
              </a:defRPr>
            </a:lvl1pPr>
          </a:lstStyle>
          <a:p>
            <a:r>
              <a:rPr lang="sv-SE"/>
              <a:t>Klicka här för att ändra mall för rubrikformat</a:t>
            </a:r>
            <a:endParaRPr lang="sv-SE" dirty="0"/>
          </a:p>
        </p:txBody>
      </p:sp>
    </p:spTree>
    <p:extLst>
      <p:ext uri="{BB962C8B-B14F-4D97-AF65-F5344CB8AC3E}">
        <p14:creationId xmlns:p14="http://schemas.microsoft.com/office/powerpoint/2010/main" val="42437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ktionsrubrik">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251520" y="2233831"/>
            <a:ext cx="8640960" cy="949977"/>
          </a:xfrm>
        </p:spPr>
        <p:txBody>
          <a:bodyPr anchor="t" anchorCtr="0">
            <a:noAutofit/>
          </a:bodyPr>
          <a:lstStyle>
            <a:lvl1pPr algn="ctr">
              <a:lnSpc>
                <a:spcPct val="100000"/>
              </a:lnSpc>
              <a:defRPr sz="5400" b="0"/>
            </a:lvl1pPr>
          </a:lstStyle>
          <a:p>
            <a:r>
              <a:rPr lang="sv-SE" dirty="0"/>
              <a:t>Introduktionsrubrik</a:t>
            </a:r>
          </a:p>
        </p:txBody>
      </p:sp>
    </p:spTree>
    <p:extLst>
      <p:ext uri="{BB962C8B-B14F-4D97-AF65-F5344CB8AC3E}">
        <p14:creationId xmlns:p14="http://schemas.microsoft.com/office/powerpoint/2010/main" val="56250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ga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0" y="0"/>
            <a:ext cx="9144000" cy="29123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p:cNvSpPr>
            <a:spLocks noGrp="1"/>
          </p:cNvSpPr>
          <p:nvPr>
            <p:ph type="title" hasCustomPrompt="1"/>
          </p:nvPr>
        </p:nvSpPr>
        <p:spPr>
          <a:xfrm>
            <a:off x="327354" y="1044279"/>
            <a:ext cx="3491952" cy="1669792"/>
          </a:xfrm>
        </p:spPr>
        <p:txBody>
          <a:bodyPr>
            <a:normAutofit/>
          </a:bodyPr>
          <a:lstStyle>
            <a:lvl1pPr>
              <a:lnSpc>
                <a:spcPct val="100000"/>
              </a:lnSpc>
              <a:defRPr sz="3600">
                <a:solidFill>
                  <a:schemeClr val="bg1"/>
                </a:solidFill>
              </a:defRPr>
            </a:lvl1pPr>
          </a:lstStyle>
          <a:p>
            <a:r>
              <a:rPr lang="sv-SE" dirty="0"/>
              <a:t>En beskrivande rubrik</a:t>
            </a:r>
          </a:p>
        </p:txBody>
      </p:sp>
      <p:pic>
        <p:nvPicPr>
          <p:cNvPr id="5" name="Bildobjekt 4"/>
          <p:cNvPicPr>
            <a:picLocks noChangeAspect="1"/>
          </p:cNvPicPr>
          <p:nvPr userDrawn="1"/>
        </p:nvPicPr>
        <p:blipFill rotWithShape="1">
          <a:blip r:embed="rId2">
            <a:extLst>
              <a:ext uri="{28A0092B-C50C-407E-A947-70E740481C1C}">
                <a14:useLocalDpi xmlns:a14="http://schemas.microsoft.com/office/drawing/2010/main" val="0"/>
              </a:ext>
            </a:extLst>
          </a:blip>
          <a:srcRect t="6048"/>
          <a:stretch/>
        </p:blipFill>
        <p:spPr>
          <a:xfrm>
            <a:off x="4570040" y="2912364"/>
            <a:ext cx="4570040" cy="1387578"/>
          </a:xfrm>
          <a:prstGeom prst="rect">
            <a:avLst/>
          </a:prstGeom>
        </p:spPr>
      </p:pic>
      <p:sp>
        <p:nvSpPr>
          <p:cNvPr id="7" name="Rektangel 6"/>
          <p:cNvSpPr/>
          <p:nvPr userDrawn="1"/>
        </p:nvSpPr>
        <p:spPr>
          <a:xfrm>
            <a:off x="0" y="2912364"/>
            <a:ext cx="4570040" cy="1387578"/>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Platshållare för text 3"/>
          <p:cNvSpPr>
            <a:spLocks noGrp="1"/>
          </p:cNvSpPr>
          <p:nvPr>
            <p:ph type="body" sz="half" idx="2" hasCustomPrompt="1"/>
          </p:nvPr>
        </p:nvSpPr>
        <p:spPr>
          <a:xfrm>
            <a:off x="378507" y="3111810"/>
            <a:ext cx="3918134"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10" name="Platshållare för text 3"/>
          <p:cNvSpPr>
            <a:spLocks noGrp="1"/>
          </p:cNvSpPr>
          <p:nvPr>
            <p:ph type="body" sz="half" idx="10" hasCustomPrompt="1"/>
          </p:nvPr>
        </p:nvSpPr>
        <p:spPr>
          <a:xfrm>
            <a:off x="4966858" y="3111810"/>
            <a:ext cx="3730333" cy="1080120"/>
          </a:xfrm>
        </p:spPr>
        <p:txBody>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Tree>
    <p:extLst>
      <p:ext uri="{BB962C8B-B14F-4D97-AF65-F5344CB8AC3E}">
        <p14:creationId xmlns:p14="http://schemas.microsoft.com/office/powerpoint/2010/main" val="273017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åe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4570040" y="0"/>
            <a:ext cx="457396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32" r="10717" b="32976"/>
          <a:stretch/>
        </p:blipFill>
        <p:spPr>
          <a:xfrm>
            <a:off x="736" y="0"/>
            <a:ext cx="4569305" cy="2571750"/>
          </a:xfrm>
          <a:prstGeom prst="rect">
            <a:avLst/>
          </a:prstGeom>
        </p:spPr>
      </p:pic>
      <p:sp>
        <p:nvSpPr>
          <p:cNvPr id="2" name="Rubrik 1"/>
          <p:cNvSpPr>
            <a:spLocks noGrp="1"/>
          </p:cNvSpPr>
          <p:nvPr>
            <p:ph type="title" hasCustomPrompt="1"/>
          </p:nvPr>
        </p:nvSpPr>
        <p:spPr>
          <a:xfrm>
            <a:off x="354101" y="945683"/>
            <a:ext cx="3491952" cy="846749"/>
          </a:xfrm>
        </p:spPr>
        <p:txBody>
          <a:bodyPr>
            <a:noAutofit/>
          </a:bodyPr>
          <a:lstStyle>
            <a:lvl1pPr>
              <a:defRPr sz="3200">
                <a:solidFill>
                  <a:schemeClr val="bg1"/>
                </a:solidFill>
              </a:defRPr>
            </a:lvl1pPr>
          </a:lstStyle>
          <a:p>
            <a:r>
              <a:rPr lang="sv-SE" dirty="0"/>
              <a:t>En beskrivande rubrik</a:t>
            </a:r>
          </a:p>
        </p:txBody>
      </p:sp>
      <p:sp>
        <p:nvSpPr>
          <p:cNvPr id="7" name="Rektangel 6"/>
          <p:cNvSpPr/>
          <p:nvPr userDrawn="1"/>
        </p:nvSpPr>
        <p:spPr>
          <a:xfrm>
            <a:off x="0" y="2571750"/>
            <a:ext cx="4570040" cy="1728192"/>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Platshållare för text 3"/>
          <p:cNvSpPr>
            <a:spLocks noGrp="1"/>
          </p:cNvSpPr>
          <p:nvPr>
            <p:ph type="body" sz="half" idx="2" hasCustomPrompt="1"/>
          </p:nvPr>
        </p:nvSpPr>
        <p:spPr>
          <a:xfrm>
            <a:off x="373312" y="2787773"/>
            <a:ext cx="3928524" cy="1301049"/>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Tree>
    <p:extLst>
      <p:ext uri="{BB962C8B-B14F-4D97-AF65-F5344CB8AC3E}">
        <p14:creationId xmlns:p14="http://schemas.microsoft.com/office/powerpoint/2010/main" val="2224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2"/>
          <p:cNvSpPr>
            <a:spLocks noGrp="1"/>
          </p:cNvSpPr>
          <p:nvPr>
            <p:ph type="pic" idx="1"/>
          </p:nvPr>
        </p:nvSpPr>
        <p:spPr>
          <a:xfrm>
            <a:off x="0" y="0"/>
            <a:ext cx="914400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p:cNvSpPr>
            <a:spLocks noGrp="1"/>
          </p:cNvSpPr>
          <p:nvPr>
            <p:ph type="title" hasCustomPrompt="1"/>
          </p:nvPr>
        </p:nvSpPr>
        <p:spPr>
          <a:xfrm>
            <a:off x="333320" y="1616530"/>
            <a:ext cx="3702860" cy="1080120"/>
          </a:xfrm>
        </p:spPr>
        <p:txBody>
          <a:bodyPr>
            <a:normAutofit/>
          </a:bodyPr>
          <a:lstStyle>
            <a:lvl1pPr>
              <a:defRPr sz="3200">
                <a:solidFill>
                  <a:schemeClr val="bg1"/>
                </a:solidFill>
              </a:defRPr>
            </a:lvl1pPr>
          </a:lstStyle>
          <a:p>
            <a:r>
              <a:rPr lang="sv-SE" dirty="0"/>
              <a:t>En beskrivande rubrik</a:t>
            </a:r>
          </a:p>
        </p:txBody>
      </p:sp>
    </p:spTree>
    <p:extLst>
      <p:ext uri="{BB962C8B-B14F-4D97-AF65-F5344CB8AC3E}">
        <p14:creationId xmlns:p14="http://schemas.microsoft.com/office/powerpoint/2010/main" val="189244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platta">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9138610" cy="956626"/>
          </a:xfrm>
          <a:prstGeom prst="rect">
            <a:avLst/>
          </a:prstGeom>
        </p:spPr>
      </p:pic>
      <p:sp>
        <p:nvSpPr>
          <p:cNvPr id="2" name="Rubrik 1"/>
          <p:cNvSpPr>
            <a:spLocks noGrp="1"/>
          </p:cNvSpPr>
          <p:nvPr>
            <p:ph type="title" hasCustomPrompt="1"/>
          </p:nvPr>
        </p:nvSpPr>
        <p:spPr>
          <a:xfrm>
            <a:off x="354100" y="249492"/>
            <a:ext cx="8099693" cy="486054"/>
          </a:xfrm>
        </p:spPr>
        <p:txBody>
          <a:bodyPr>
            <a:noAutofit/>
          </a:bodyPr>
          <a:lstStyle>
            <a:lvl1pPr>
              <a:defRPr sz="3200">
                <a:solidFill>
                  <a:schemeClr val="bg1"/>
                </a:solidFill>
              </a:defRPr>
            </a:lvl1pPr>
          </a:lstStyle>
          <a:p>
            <a:r>
              <a:rPr lang="sv-SE" dirty="0"/>
              <a:t>En beskrivande rubrik</a:t>
            </a:r>
          </a:p>
        </p:txBody>
      </p:sp>
      <p:sp>
        <p:nvSpPr>
          <p:cNvPr id="9" name="Platshållare för text 3"/>
          <p:cNvSpPr>
            <a:spLocks noGrp="1"/>
          </p:cNvSpPr>
          <p:nvPr>
            <p:ph type="body" sz="half" idx="2" hasCustomPrompt="1"/>
          </p:nvPr>
        </p:nvSpPr>
        <p:spPr>
          <a:xfrm>
            <a:off x="373312" y="1059582"/>
            <a:ext cx="3692152"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6" name="Platshållare för bild 2"/>
          <p:cNvSpPr>
            <a:spLocks noGrp="1"/>
          </p:cNvSpPr>
          <p:nvPr>
            <p:ph type="pic" idx="1"/>
          </p:nvPr>
        </p:nvSpPr>
        <p:spPr>
          <a:xfrm>
            <a:off x="5004048" y="1059582"/>
            <a:ext cx="3384376" cy="3240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Tree>
    <p:extLst>
      <p:ext uri="{BB962C8B-B14F-4D97-AF65-F5344CB8AC3E}">
        <p14:creationId xmlns:p14="http://schemas.microsoft.com/office/powerpoint/2010/main" val="139873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8580" y="899187"/>
            <a:ext cx="781243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texten</a:t>
            </a:r>
          </a:p>
        </p:txBody>
      </p:sp>
      <p:sp>
        <p:nvSpPr>
          <p:cNvPr id="8" name="Rubrik 1"/>
          <p:cNvSpPr>
            <a:spLocks noGrp="1"/>
          </p:cNvSpPr>
          <p:nvPr>
            <p:ph type="title" hasCustomPrompt="1"/>
          </p:nvPr>
        </p:nvSpPr>
        <p:spPr>
          <a:xfrm>
            <a:off x="331827" y="241157"/>
            <a:ext cx="7812432" cy="662857"/>
          </a:xfrm>
        </p:spPr>
        <p:txBody>
          <a:bodyPr anchor="t" anchorCtr="0">
            <a:noAutofit/>
          </a:bodyPr>
          <a:lstStyle>
            <a:lvl1pPr algn="l">
              <a:defRPr sz="3200" b="0"/>
            </a:lvl1pPr>
          </a:lstStyle>
          <a:p>
            <a:r>
              <a:rPr lang="sv-SE" dirty="0"/>
              <a:t>Klicka här för att ändra rubriken</a:t>
            </a:r>
          </a:p>
        </p:txBody>
      </p:sp>
    </p:spTree>
    <p:extLst>
      <p:ext uri="{BB962C8B-B14F-4D97-AF65-F5344CB8AC3E}">
        <p14:creationId xmlns:p14="http://schemas.microsoft.com/office/powerpoint/2010/main" val="264842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text med puff">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4790" y="904052"/>
            <a:ext cx="781622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texten</a:t>
            </a:r>
          </a:p>
        </p:txBody>
      </p:sp>
      <p:sp>
        <p:nvSpPr>
          <p:cNvPr id="8" name="Rubrik 1"/>
          <p:cNvSpPr>
            <a:spLocks noGrp="1"/>
          </p:cNvSpPr>
          <p:nvPr>
            <p:ph type="title" hasCustomPrompt="1"/>
          </p:nvPr>
        </p:nvSpPr>
        <p:spPr>
          <a:xfrm>
            <a:off x="328037" y="241158"/>
            <a:ext cx="7816221" cy="603648"/>
          </a:xfrm>
        </p:spPr>
        <p:txBody>
          <a:bodyPr anchor="t" anchorCtr="0">
            <a:noAutofit/>
          </a:bodyPr>
          <a:lstStyle>
            <a:lvl1pPr algn="l">
              <a:defRPr sz="3200" b="0"/>
            </a:lvl1pPr>
          </a:lstStyle>
          <a:p>
            <a:r>
              <a:rPr lang="sv-SE" dirty="0"/>
              <a:t>Klicka här för att ändra rubriken</a:t>
            </a:r>
          </a:p>
        </p:txBody>
      </p:sp>
      <p:pic>
        <p:nvPicPr>
          <p:cNvPr id="4" name="Bildobjekt 3">
            <a:extLst>
              <a:ext uri="{FF2B5EF4-FFF2-40B4-BE49-F238E27FC236}">
                <a16:creationId xmlns:a16="http://schemas.microsoft.com/office/drawing/2014/main" id="{4266CD5E-7263-42D8-A4D8-17CBE060D8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8856" y="1883094"/>
            <a:ext cx="1958984" cy="1958984"/>
          </a:xfrm>
          <a:prstGeom prst="rect">
            <a:avLst/>
          </a:prstGeom>
        </p:spPr>
      </p:pic>
      <p:sp>
        <p:nvSpPr>
          <p:cNvPr id="5" name="textruta 4">
            <a:extLst>
              <a:ext uri="{FF2B5EF4-FFF2-40B4-BE49-F238E27FC236}">
                <a16:creationId xmlns:a16="http://schemas.microsoft.com/office/drawing/2014/main" id="{0ABA2D7E-24E1-4433-A42D-82F7FA0969C3}"/>
              </a:ext>
            </a:extLst>
          </p:cNvPr>
          <p:cNvSpPr txBox="1"/>
          <p:nvPr userDrawn="1"/>
        </p:nvSpPr>
        <p:spPr>
          <a:xfrm rot="-660000">
            <a:off x="7030143" y="2426882"/>
            <a:ext cx="1593133" cy="1354217"/>
          </a:xfrm>
          <a:prstGeom prst="rect">
            <a:avLst/>
          </a:prstGeom>
          <a:noFill/>
        </p:spPr>
        <p:txBody>
          <a:bodyPr wrap="square" rtlCol="0">
            <a:spAutoFit/>
          </a:bodyPr>
          <a:lstStyle/>
          <a:p>
            <a:pPr algn="ctr" rtl="0"/>
            <a:r>
              <a:rPr lang="sv-SE" sz="3200" b="1" i="1" u="none" strike="noStrike" kern="1200" baseline="30000" dirty="0" err="1">
                <a:solidFill>
                  <a:schemeClr val="bg1"/>
                </a:solidFill>
                <a:latin typeface="+mn-lt"/>
                <a:ea typeface="+mn-ea"/>
                <a:cs typeface="+mn-cs"/>
              </a:rPr>
              <a:t>Lorem</a:t>
            </a:r>
            <a:r>
              <a:rPr lang="sv-SE" sz="3200" b="1" i="1" u="none" strike="noStrike" kern="1200" baseline="30000" dirty="0">
                <a:solidFill>
                  <a:schemeClr val="bg1"/>
                </a:solidFill>
                <a:latin typeface="+mn-lt"/>
                <a:ea typeface="+mn-ea"/>
                <a:cs typeface="+mn-cs"/>
              </a:rPr>
              <a:t/>
            </a:r>
            <a:br>
              <a:rPr lang="sv-SE" sz="3200" b="1" i="1" u="none" strike="noStrike" kern="1200" baseline="30000" dirty="0">
                <a:solidFill>
                  <a:schemeClr val="bg1"/>
                </a:solidFill>
                <a:latin typeface="+mn-lt"/>
                <a:ea typeface="+mn-ea"/>
                <a:cs typeface="+mn-cs"/>
              </a:rPr>
            </a:br>
            <a:r>
              <a:rPr lang="sv-SE" sz="3200" b="1" i="1" u="none" strike="noStrike" kern="1200" baseline="30000" dirty="0" err="1">
                <a:solidFill>
                  <a:schemeClr val="bg1"/>
                </a:solidFill>
                <a:latin typeface="+mn-lt"/>
                <a:ea typeface="+mn-ea"/>
                <a:cs typeface="+mn-cs"/>
              </a:rPr>
              <a:t>adipisicing</a:t>
            </a:r>
            <a:r>
              <a:rPr lang="sv-SE" sz="3200" b="1" i="1" u="none" strike="noStrike" kern="1200" baseline="30000" dirty="0">
                <a:solidFill>
                  <a:schemeClr val="bg1"/>
                </a:solidFill>
                <a:latin typeface="+mn-lt"/>
                <a:ea typeface="+mn-ea"/>
                <a:cs typeface="+mn-cs"/>
              </a:rPr>
              <a:t/>
            </a:r>
            <a:br>
              <a:rPr lang="sv-SE" sz="3200" b="1" i="1" u="none" strike="noStrike" kern="1200" baseline="30000" dirty="0">
                <a:solidFill>
                  <a:schemeClr val="bg1"/>
                </a:solidFill>
                <a:latin typeface="+mn-lt"/>
                <a:ea typeface="+mn-ea"/>
                <a:cs typeface="+mn-cs"/>
              </a:rPr>
            </a:br>
            <a:r>
              <a:rPr lang="sv-SE" sz="3200" b="1" i="1" u="none" strike="noStrike" kern="1200" baseline="30000" dirty="0" err="1">
                <a:solidFill>
                  <a:schemeClr val="bg1"/>
                </a:solidFill>
                <a:latin typeface="+mn-lt"/>
                <a:ea typeface="+mn-ea"/>
                <a:cs typeface="+mn-cs"/>
              </a:rPr>
              <a:t>amet</a:t>
            </a:r>
            <a:r>
              <a:rPr lang="sv-SE" sz="1800" b="1" i="1" u="none" strike="noStrike" kern="1200" baseline="30000" dirty="0">
                <a:solidFill>
                  <a:schemeClr val="tx1"/>
                </a:solidFill>
                <a:latin typeface="+mn-lt"/>
                <a:ea typeface="+mn-ea"/>
                <a:cs typeface="+mn-cs"/>
              </a:rPr>
              <a:t/>
            </a:r>
            <a:br>
              <a:rPr lang="sv-SE" sz="1800" b="1" i="1" u="none" strike="noStrike" kern="1200" baseline="30000" dirty="0">
                <a:solidFill>
                  <a:schemeClr val="tx1"/>
                </a:solidFill>
                <a:latin typeface="+mn-lt"/>
                <a:ea typeface="+mn-ea"/>
                <a:cs typeface="+mn-cs"/>
              </a:rPr>
            </a:br>
            <a:endParaRPr lang="sv-SE" dirty="0"/>
          </a:p>
        </p:txBody>
      </p:sp>
    </p:spTree>
    <p:extLst>
      <p:ext uri="{BB962C8B-B14F-4D97-AF65-F5344CB8AC3E}">
        <p14:creationId xmlns:p14="http://schemas.microsoft.com/office/powerpoint/2010/main" val="357249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337022" y="406300"/>
            <a:ext cx="7812432" cy="425054"/>
          </a:xfrm>
        </p:spPr>
        <p:txBody>
          <a:bodyPr anchor="b">
            <a:noAutofit/>
          </a:bodyPr>
          <a:lstStyle>
            <a:lvl1pPr algn="l">
              <a:defRPr sz="3200" b="0"/>
            </a:lvl1pPr>
          </a:lstStyle>
          <a:p>
            <a:r>
              <a:rPr lang="sv-SE" dirty="0"/>
              <a:t>Klicka här för att ändra rubriken</a:t>
            </a:r>
          </a:p>
        </p:txBody>
      </p:sp>
      <p:sp>
        <p:nvSpPr>
          <p:cNvPr id="5" name="Platshållare för innehåll 2"/>
          <p:cNvSpPr>
            <a:spLocks noGrp="1"/>
          </p:cNvSpPr>
          <p:nvPr>
            <p:ph idx="1"/>
          </p:nvPr>
        </p:nvSpPr>
        <p:spPr>
          <a:xfrm>
            <a:off x="352605" y="891183"/>
            <a:ext cx="7812433" cy="3456384"/>
          </a:xfrm>
        </p:spPr>
        <p:txBody>
          <a:bodyPr/>
          <a:lstStyle>
            <a:lvl1pPr marL="0" indent="0">
              <a:buNone/>
              <a:defRPr sz="1800"/>
            </a:lvl1pPr>
            <a:lvl2pPr marL="742950" indent="-285750">
              <a:lnSpc>
                <a:spcPct val="130000"/>
              </a:lnSpc>
              <a:spcBef>
                <a:spcPts val="0"/>
              </a:spcBef>
              <a:spcAft>
                <a:spcPts val="600"/>
              </a:spcAft>
              <a:buFont typeface="Arial" panose="020B0604020202020204" pitchFamily="34" charset="0"/>
              <a:buChar char="•"/>
              <a:defRPr sz="1600"/>
            </a:lvl2pPr>
            <a:lvl3pPr>
              <a:lnSpc>
                <a:spcPct val="130000"/>
              </a:lnSpc>
              <a:spcBef>
                <a:spcPts val="0"/>
              </a:spcBef>
              <a:spcAft>
                <a:spcPts val="600"/>
              </a:spcAft>
              <a:defRPr sz="1400"/>
            </a:lvl3pPr>
            <a:lvl4pPr marL="1600200" indent="-228600">
              <a:lnSpc>
                <a:spcPct val="130000"/>
              </a:lnSpc>
              <a:spcBef>
                <a:spcPts val="0"/>
              </a:spcBef>
              <a:spcAft>
                <a:spcPts val="600"/>
              </a:spcAft>
              <a:buFont typeface="Arial" panose="020B0604020202020204" pitchFamily="34" charset="0"/>
              <a:buChar char="•"/>
              <a:defRPr sz="1200"/>
            </a:lvl4pPr>
            <a:lvl5pPr marL="2057400" indent="-228600">
              <a:lnSpc>
                <a:spcPct val="130000"/>
              </a:lnSpc>
              <a:spcBef>
                <a:spcPts val="0"/>
              </a:spcBef>
              <a:spcAft>
                <a:spcPts val="600"/>
              </a:spcAft>
              <a:buFont typeface="Arial" panose="020B0604020202020204" pitchFamily="34" charset="0"/>
              <a:buChar cha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3110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2474" y="251548"/>
            <a:ext cx="8013576" cy="714807"/>
          </a:xfrm>
          <a:prstGeom prst="rect">
            <a:avLst/>
          </a:prstGeom>
        </p:spPr>
        <p:txBody>
          <a:bodyPr vert="horz" lIns="91440" tIns="45720" rIns="91440" bIns="45720" rtlCol="0" anchor="t" anchorCtr="0">
            <a:normAutofit/>
          </a:bodyPr>
          <a:lstStyle/>
          <a:p>
            <a:r>
              <a:rPr lang="sv-SE" dirty="0"/>
              <a:t>Klicka här för att ändra rubriken</a:t>
            </a:r>
          </a:p>
        </p:txBody>
      </p:sp>
      <p:sp>
        <p:nvSpPr>
          <p:cNvPr id="3" name="Platshållare för text 2"/>
          <p:cNvSpPr>
            <a:spLocks noGrp="1"/>
          </p:cNvSpPr>
          <p:nvPr>
            <p:ph type="body" idx="1"/>
          </p:nvPr>
        </p:nvSpPr>
        <p:spPr>
          <a:xfrm>
            <a:off x="352578" y="1007522"/>
            <a:ext cx="8003232" cy="3078342"/>
          </a:xfrm>
          <a:prstGeom prst="rect">
            <a:avLst/>
          </a:prstGeom>
        </p:spPr>
        <p:txBody>
          <a:bodyPr vert="horz" lIns="91440" tIns="45720" rIns="91440" bIns="45720" rtlCol="0">
            <a:noAutofit/>
          </a:bodyPr>
          <a:lstStyle/>
          <a:p>
            <a:pPr lvl="0"/>
            <a:r>
              <a:rPr lang="sv-SE" dirty="0"/>
              <a:t>Klicka här för att ändra 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17F6FA0B-B1DF-4FFD-BC93-048BB07B2D9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05409" y="4502440"/>
            <a:ext cx="996686" cy="410400"/>
          </a:xfrm>
          <a:prstGeom prst="rect">
            <a:avLst/>
          </a:prstGeom>
        </p:spPr>
      </p:pic>
    </p:spTree>
    <p:extLst>
      <p:ext uri="{BB962C8B-B14F-4D97-AF65-F5344CB8AC3E}">
        <p14:creationId xmlns:p14="http://schemas.microsoft.com/office/powerpoint/2010/main" val="2553579468"/>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50" r:id="rId3"/>
    <p:sldLayoutId id="2147483664" r:id="rId4"/>
    <p:sldLayoutId id="2147483670" r:id="rId5"/>
    <p:sldLayoutId id="2147483671" r:id="rId6"/>
    <p:sldLayoutId id="2147483649" r:id="rId7"/>
    <p:sldLayoutId id="2147483673" r:id="rId8"/>
    <p:sldLayoutId id="2147483668" r:id="rId9"/>
    <p:sldLayoutId id="2147483666" r:id="rId10"/>
    <p:sldLayoutId id="2147483669" r:id="rId11"/>
    <p:sldLayoutId id="2147483657" r:id="rId12"/>
    <p:sldLayoutId id="2147483655" r:id="rId13"/>
    <p:sldLayoutId id="2147483674" r:id="rId14"/>
  </p:sldLayoutIdLst>
  <p:txStyles>
    <p:titleStyle>
      <a:lvl1pPr marL="0" indent="0" algn="l" defTabSz="914400" rtl="0" eaLnBrk="1" latinLnBrk="0" hangingPunct="1">
        <a:lnSpc>
          <a:spcPct val="100000"/>
        </a:lnSpc>
        <a:spcBef>
          <a:spcPct val="0"/>
        </a:spcBef>
        <a:spcAft>
          <a:spcPts val="600"/>
        </a:spcAft>
        <a:buNone/>
        <a:defRPr sz="3200" b="0" kern="1200">
          <a:solidFill>
            <a:schemeClr val="tx1"/>
          </a:solidFill>
          <a:latin typeface="+mj-lt"/>
          <a:ea typeface="+mj-ea"/>
          <a:cs typeface="Arial" pitchFamily="34" charset="0"/>
        </a:defRPr>
      </a:lvl1pPr>
    </p:titleStyle>
    <p:bodyStyle>
      <a:lvl1pPr marL="342900" indent="-342900" algn="l" defTabSz="914400" rtl="0" eaLnBrk="1" latinLnBrk="0" hangingPunct="1">
        <a:lnSpc>
          <a:spcPct val="130000"/>
        </a:lnSpc>
        <a:spcBef>
          <a:spcPts val="0"/>
        </a:spcBef>
        <a:spcAft>
          <a:spcPts val="600"/>
        </a:spcAft>
        <a:buFont typeface="Arial" pitchFamily="34" charset="0"/>
        <a:buChar char="•"/>
        <a:defRPr sz="2000" kern="1200">
          <a:solidFill>
            <a:srgbClr val="555555"/>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office.com/sv-se/article/Visa-dina-anteckningar-privat-medan-du-g%C3%B6r-en-presentation-p%C3%A5-flera-sk%C3%A4rmar-ccfa1894-e3ef-4955-9c3a-444d5824809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www.umea.se/statistik" TargetMode="External"/><Relationship Id="rId7" Type="http://schemas.openxmlformats.org/officeDocument/2006/relationships/hyperlink" Target="http://www.umea.se/mallar" TargetMode="External"/><Relationship Id="rId2" Type="http://schemas.openxmlformats.org/officeDocument/2006/relationships/hyperlink" Target="http://www.umea.se/informationsmaterial" TargetMode="External"/><Relationship Id="rId1" Type="http://schemas.openxmlformats.org/officeDocument/2006/relationships/slideLayout" Target="../slideLayouts/slideLayout7.xml"/><Relationship Id="rId6" Type="http://schemas.openxmlformats.org/officeDocument/2006/relationships/hyperlink" Target="http://www.umea.se/organisation" TargetMode="External"/><Relationship Id="rId5" Type="http://schemas.openxmlformats.org/officeDocument/2006/relationships/hyperlink" Target="http://www.umea.se/bilderkommun" TargetMode="External"/><Relationship Id="rId4" Type="http://schemas.openxmlformats.org/officeDocument/2006/relationships/hyperlink" Target="http://www.umea.se/fakt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umea.se/profi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www.intranet.umea.se/ekonomigrafi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umea.sharepoint.com/:p:/r/sites/mall/mallar/Illustrationer-exempelsidor.potx?d=w00f542eb160242a39a55a3351221f6a6&amp;csf=1&amp;web=1&amp;e=M7GsNA" TargetMode="Externa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himmel, vatten, utomhus, natur&#10;&#10;Automatiskt genererad beskrivning">
            <a:extLst>
              <a:ext uri="{FF2B5EF4-FFF2-40B4-BE49-F238E27FC236}">
                <a16:creationId xmlns:a16="http://schemas.microsoft.com/office/drawing/2014/main" id="{55E8EA18-02D9-0C84-466E-B75C94BDCC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298"/>
          <a:stretch/>
        </p:blipFill>
        <p:spPr>
          <a:xfrm>
            <a:off x="20" y="10"/>
            <a:ext cx="9143980" cy="4299932"/>
          </a:xfrm>
          <a:prstGeom prst="rect">
            <a:avLst/>
          </a:prstGeom>
          <a:noFill/>
        </p:spPr>
      </p:pic>
      <p:sp>
        <p:nvSpPr>
          <p:cNvPr id="8" name="Title 2">
            <a:extLst>
              <a:ext uri="{FF2B5EF4-FFF2-40B4-BE49-F238E27FC236}">
                <a16:creationId xmlns:a16="http://schemas.microsoft.com/office/drawing/2014/main" id="{67897EBD-5F68-2439-CB70-80D89EAEC1F5}"/>
              </a:ext>
            </a:extLst>
          </p:cNvPr>
          <p:cNvSpPr>
            <a:spLocks noGrp="1"/>
          </p:cNvSpPr>
          <p:nvPr>
            <p:ph type="title"/>
          </p:nvPr>
        </p:nvSpPr>
        <p:spPr>
          <a:xfrm>
            <a:off x="0" y="3155770"/>
            <a:ext cx="6233160" cy="1080120"/>
          </a:xfrm>
        </p:spPr>
        <p:txBody>
          <a:bodyPr>
            <a:normAutofit/>
          </a:bodyPr>
          <a:lstStyle/>
          <a:p>
            <a:r>
              <a:rPr lang="en-US" sz="2400" dirty="0" err="1"/>
              <a:t>Exempel</a:t>
            </a:r>
            <a:r>
              <a:rPr lang="en-US" sz="2400" dirty="0"/>
              <a:t> </a:t>
            </a:r>
            <a:r>
              <a:rPr lang="en-US" sz="2400" dirty="0" err="1"/>
              <a:t>från</a:t>
            </a:r>
            <a:r>
              <a:rPr lang="en-US" sz="2400" dirty="0"/>
              <a:t> Umeå:</a:t>
            </a:r>
            <a:br>
              <a:rPr lang="en-US" sz="2400" dirty="0"/>
            </a:br>
            <a:r>
              <a:rPr lang="en-US" sz="2400" i="1" dirty="0" err="1"/>
              <a:t>Medborgardialog</a:t>
            </a:r>
            <a:r>
              <a:rPr lang="en-US" sz="2400" i="1" dirty="0"/>
              <a:t> om segregation</a:t>
            </a:r>
            <a:endParaRPr lang="en-US" sz="2400" dirty="0"/>
          </a:p>
        </p:txBody>
      </p:sp>
    </p:spTree>
    <p:extLst>
      <p:ext uri="{BB962C8B-B14F-4D97-AF65-F5344CB8AC3E}">
        <p14:creationId xmlns:p14="http://schemas.microsoft.com/office/powerpoint/2010/main" val="341807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a:t>2) Hur gjorde vi?</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373312" y="2787773"/>
            <a:ext cx="3928524" cy="1301049"/>
          </a:xfrm>
        </p:spPr>
        <p:txBody>
          <a:bodyPr>
            <a:normAutofit/>
          </a:bodyPr>
          <a:lstStyle/>
          <a:p>
            <a:r>
              <a:rPr lang="en-US" dirty="0"/>
              <a:t>Central </a:t>
            </a:r>
            <a:r>
              <a:rPr lang="en-US" dirty="0" err="1"/>
              <a:t>frågeställning</a:t>
            </a:r>
            <a:endParaRPr lang="en-US" dirty="0"/>
          </a:p>
        </p:txBody>
      </p:sp>
      <p:sp>
        <p:nvSpPr>
          <p:cNvPr id="3" name="textruta 2">
            <a:extLst>
              <a:ext uri="{FF2B5EF4-FFF2-40B4-BE49-F238E27FC236}">
                <a16:creationId xmlns:a16="http://schemas.microsoft.com/office/drawing/2014/main" id="{A9B8D22B-8EB8-8593-5DA0-F0A559249CEE}"/>
              </a:ext>
            </a:extLst>
          </p:cNvPr>
          <p:cNvSpPr txBox="1"/>
          <p:nvPr/>
        </p:nvSpPr>
        <p:spPr>
          <a:xfrm>
            <a:off x="5003800" y="338666"/>
            <a:ext cx="4038600" cy="3539430"/>
          </a:xfrm>
          <a:prstGeom prst="rect">
            <a:avLst/>
          </a:prstGeom>
          <a:solidFill>
            <a:schemeClr val="bg1"/>
          </a:solidFill>
        </p:spPr>
        <p:txBody>
          <a:bodyPr wrap="square" rtlCol="0">
            <a:spAutoFit/>
          </a:bodyPr>
          <a:lstStyle/>
          <a:p>
            <a:r>
              <a:rPr lang="sv-SE" sz="3200" i="1" dirty="0">
                <a:solidFill>
                  <a:srgbClr val="00B050"/>
                </a:solidFill>
              </a:rPr>
              <a:t>Hur kan vi tillsammans arbeta för att Umeå ska vara en jämlik kommun, utan segregation, där alla känner sig trygga och delaktiga i samhället?</a:t>
            </a:r>
          </a:p>
        </p:txBody>
      </p:sp>
    </p:spTree>
    <p:extLst>
      <p:ext uri="{BB962C8B-B14F-4D97-AF65-F5344CB8AC3E}">
        <p14:creationId xmlns:p14="http://schemas.microsoft.com/office/powerpoint/2010/main" val="101409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638294-93F2-4E44-8770-E966B27AC886}"/>
              </a:ext>
            </a:extLst>
          </p:cNvPr>
          <p:cNvSpPr>
            <a:spLocks noGrp="1"/>
          </p:cNvSpPr>
          <p:nvPr>
            <p:ph type="title"/>
          </p:nvPr>
        </p:nvSpPr>
        <p:spPr/>
        <p:txBody>
          <a:bodyPr>
            <a:normAutofit fontScale="90000"/>
          </a:bodyPr>
          <a:lstStyle/>
          <a:p>
            <a:r>
              <a:rPr lang="sv-SE" dirty="0">
                <a:latin typeface="Arial" panose="020B0604020202020204" pitchFamily="34" charset="0"/>
                <a:cs typeface="Arial" panose="020B0604020202020204" pitchFamily="34" charset="0"/>
              </a:rPr>
              <a:t>Dialogprocess i komplexa frågor - huvuddelar</a:t>
            </a:r>
          </a:p>
        </p:txBody>
      </p:sp>
      <p:sp>
        <p:nvSpPr>
          <p:cNvPr id="3" name="Rektangel med rundade hörn 2">
            <a:extLst>
              <a:ext uri="{FF2B5EF4-FFF2-40B4-BE49-F238E27FC236}">
                <a16:creationId xmlns:a16="http://schemas.microsoft.com/office/drawing/2014/main" id="{203F56B4-771E-F04A-8219-0B5B5E85276A}"/>
              </a:ext>
            </a:extLst>
          </p:cNvPr>
          <p:cNvSpPr/>
          <p:nvPr/>
        </p:nvSpPr>
        <p:spPr>
          <a:xfrm rot="2700000">
            <a:off x="2201431" y="1714236"/>
            <a:ext cx="2191279" cy="2191279"/>
          </a:xfrm>
          <a:prstGeom prst="roundRect">
            <a:avLst>
              <a:gd name="adj" fmla="val 8216"/>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350">
              <a:solidFill>
                <a:srgbClr val="FFFFFF"/>
              </a:solidFill>
            </a:endParaRPr>
          </a:p>
        </p:txBody>
      </p:sp>
      <p:sp>
        <p:nvSpPr>
          <p:cNvPr id="4" name="Rektangel med rundade hörn 3">
            <a:extLst>
              <a:ext uri="{FF2B5EF4-FFF2-40B4-BE49-F238E27FC236}">
                <a16:creationId xmlns:a16="http://schemas.microsoft.com/office/drawing/2014/main" id="{9500276E-D3DA-4342-A37D-17698879E5CB}"/>
              </a:ext>
            </a:extLst>
          </p:cNvPr>
          <p:cNvSpPr/>
          <p:nvPr/>
        </p:nvSpPr>
        <p:spPr>
          <a:xfrm rot="2700000">
            <a:off x="4960260" y="1714235"/>
            <a:ext cx="2191279" cy="2191279"/>
          </a:xfrm>
          <a:prstGeom prst="roundRect">
            <a:avLst>
              <a:gd name="adj" fmla="val 8216"/>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350">
              <a:solidFill>
                <a:srgbClr val="FFFFFF"/>
              </a:solidFill>
            </a:endParaRPr>
          </a:p>
        </p:txBody>
      </p:sp>
      <p:sp>
        <p:nvSpPr>
          <p:cNvPr id="5" name="Rektangel med rundade hörn 4">
            <a:extLst>
              <a:ext uri="{FF2B5EF4-FFF2-40B4-BE49-F238E27FC236}">
                <a16:creationId xmlns:a16="http://schemas.microsoft.com/office/drawing/2014/main" id="{26423BDC-BC5C-944B-986A-8D1AE23DE5B9}"/>
              </a:ext>
            </a:extLst>
          </p:cNvPr>
          <p:cNvSpPr/>
          <p:nvPr/>
        </p:nvSpPr>
        <p:spPr>
          <a:xfrm rot="2700000">
            <a:off x="4427939" y="2537660"/>
            <a:ext cx="566676" cy="566676"/>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350">
              <a:solidFill>
                <a:srgbClr val="FFFFFF"/>
              </a:solidFill>
            </a:endParaRPr>
          </a:p>
        </p:txBody>
      </p:sp>
      <p:sp>
        <p:nvSpPr>
          <p:cNvPr id="6" name="Rektangel med rundade hörn 5">
            <a:extLst>
              <a:ext uri="{FF2B5EF4-FFF2-40B4-BE49-F238E27FC236}">
                <a16:creationId xmlns:a16="http://schemas.microsoft.com/office/drawing/2014/main" id="{0B5EC961-C2CD-0A4E-A8E2-E2BDFA5B6451}"/>
              </a:ext>
            </a:extLst>
          </p:cNvPr>
          <p:cNvSpPr/>
          <p:nvPr/>
        </p:nvSpPr>
        <p:spPr>
          <a:xfrm rot="2700000">
            <a:off x="1515500" y="2461989"/>
            <a:ext cx="695769" cy="695769"/>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700" b="1" dirty="0">
              <a:solidFill>
                <a:schemeClr val="tx1"/>
              </a:solidFill>
            </a:endParaRPr>
          </a:p>
        </p:txBody>
      </p:sp>
      <p:sp>
        <p:nvSpPr>
          <p:cNvPr id="7" name="Rektangel 6">
            <a:extLst>
              <a:ext uri="{FF2B5EF4-FFF2-40B4-BE49-F238E27FC236}">
                <a16:creationId xmlns:a16="http://schemas.microsoft.com/office/drawing/2014/main" id="{A64EDDCD-E25B-4B4B-9B23-51AF10155D1E}"/>
              </a:ext>
            </a:extLst>
          </p:cNvPr>
          <p:cNvSpPr/>
          <p:nvPr/>
        </p:nvSpPr>
        <p:spPr>
          <a:xfrm>
            <a:off x="1637554" y="2502151"/>
            <a:ext cx="362600" cy="553998"/>
          </a:xfrm>
          <a:prstGeom prst="rect">
            <a:avLst/>
          </a:prstGeom>
        </p:spPr>
        <p:txBody>
          <a:bodyPr wrap="none">
            <a:spAutoFit/>
          </a:bodyPr>
          <a:lstStyle/>
          <a:p>
            <a:pPr algn="ctr">
              <a:defRPr/>
            </a:pPr>
            <a:r>
              <a:rPr lang="sv-SE" sz="3000" b="1" dirty="0"/>
              <a:t>?</a:t>
            </a:r>
          </a:p>
        </p:txBody>
      </p:sp>
      <p:sp>
        <p:nvSpPr>
          <p:cNvPr id="11" name="Rektangel med rundade hörn 10">
            <a:extLst>
              <a:ext uri="{FF2B5EF4-FFF2-40B4-BE49-F238E27FC236}">
                <a16:creationId xmlns:a16="http://schemas.microsoft.com/office/drawing/2014/main" id="{B29875AE-4F3D-0F43-A852-BDB71AD581DC}"/>
              </a:ext>
            </a:extLst>
          </p:cNvPr>
          <p:cNvSpPr/>
          <p:nvPr/>
        </p:nvSpPr>
        <p:spPr>
          <a:xfrm>
            <a:off x="7855732" y="2642335"/>
            <a:ext cx="311624" cy="311624"/>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b="1" dirty="0">
                <a:solidFill>
                  <a:schemeClr val="tx1"/>
                </a:solidFill>
              </a:rPr>
              <a:t>!</a:t>
            </a:r>
          </a:p>
        </p:txBody>
      </p:sp>
      <p:sp>
        <p:nvSpPr>
          <p:cNvPr id="12" name="Rektangel med rundade hörn 11">
            <a:extLst>
              <a:ext uri="{FF2B5EF4-FFF2-40B4-BE49-F238E27FC236}">
                <a16:creationId xmlns:a16="http://schemas.microsoft.com/office/drawing/2014/main" id="{ABB4A25A-FE19-BA4E-9DF7-28E059C146E8}"/>
              </a:ext>
            </a:extLst>
          </p:cNvPr>
          <p:cNvSpPr/>
          <p:nvPr/>
        </p:nvSpPr>
        <p:spPr>
          <a:xfrm>
            <a:off x="7855732" y="2252398"/>
            <a:ext cx="311624" cy="311624"/>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b="1" dirty="0">
                <a:solidFill>
                  <a:schemeClr val="tx1"/>
                </a:solidFill>
              </a:rPr>
              <a:t>!</a:t>
            </a:r>
          </a:p>
        </p:txBody>
      </p:sp>
      <p:sp>
        <p:nvSpPr>
          <p:cNvPr id="13" name="Rektangel med rundade hörn 12">
            <a:extLst>
              <a:ext uri="{FF2B5EF4-FFF2-40B4-BE49-F238E27FC236}">
                <a16:creationId xmlns:a16="http://schemas.microsoft.com/office/drawing/2014/main" id="{406C902C-562B-8940-9926-1C96E33A03F5}"/>
              </a:ext>
            </a:extLst>
          </p:cNvPr>
          <p:cNvSpPr/>
          <p:nvPr/>
        </p:nvSpPr>
        <p:spPr>
          <a:xfrm>
            <a:off x="7855732" y="3034470"/>
            <a:ext cx="311624" cy="311624"/>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b="1" dirty="0">
                <a:solidFill>
                  <a:schemeClr val="tx1"/>
                </a:solidFill>
              </a:rPr>
              <a:t>!</a:t>
            </a:r>
          </a:p>
        </p:txBody>
      </p:sp>
      <p:cxnSp>
        <p:nvCxnSpPr>
          <p:cNvPr id="16" name="Rak pil 15">
            <a:extLst>
              <a:ext uri="{FF2B5EF4-FFF2-40B4-BE49-F238E27FC236}">
                <a16:creationId xmlns:a16="http://schemas.microsoft.com/office/drawing/2014/main" id="{3D088D4F-5B4B-DA45-B5FA-CBB1559F323B}"/>
              </a:ext>
            </a:extLst>
          </p:cNvPr>
          <p:cNvCxnSpPr>
            <a:cxnSpLocks/>
          </p:cNvCxnSpPr>
          <p:nvPr/>
        </p:nvCxnSpPr>
        <p:spPr>
          <a:xfrm>
            <a:off x="7313468" y="2432984"/>
            <a:ext cx="542265" cy="0"/>
          </a:xfrm>
          <a:prstGeom prst="straightConnector1">
            <a:avLst/>
          </a:prstGeom>
          <a:solidFill>
            <a:schemeClr val="bg1"/>
          </a:solidFill>
          <a:ln w="57150" cap="rnd">
            <a:solidFill>
              <a:srgbClr val="008000"/>
            </a:solidFill>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19" name="Rak pil 18">
            <a:extLst>
              <a:ext uri="{FF2B5EF4-FFF2-40B4-BE49-F238E27FC236}">
                <a16:creationId xmlns:a16="http://schemas.microsoft.com/office/drawing/2014/main" id="{6EEF5CF6-1E90-8A40-8DEF-1D5DB909FE3F}"/>
              </a:ext>
            </a:extLst>
          </p:cNvPr>
          <p:cNvCxnSpPr>
            <a:cxnSpLocks/>
          </p:cNvCxnSpPr>
          <p:nvPr/>
        </p:nvCxnSpPr>
        <p:spPr>
          <a:xfrm>
            <a:off x="7313468" y="3175488"/>
            <a:ext cx="495666" cy="15609"/>
          </a:xfrm>
          <a:prstGeom prst="straightConnector1">
            <a:avLst/>
          </a:prstGeom>
          <a:solidFill>
            <a:schemeClr val="bg1"/>
          </a:solidFill>
          <a:ln w="57150" cap="rnd">
            <a:solidFill>
              <a:srgbClr val="008000"/>
            </a:solidFill>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22" name="Rak pil 21">
            <a:extLst>
              <a:ext uri="{FF2B5EF4-FFF2-40B4-BE49-F238E27FC236}">
                <a16:creationId xmlns:a16="http://schemas.microsoft.com/office/drawing/2014/main" id="{26ED6D89-7F5D-3045-B231-A2DAD85E0506}"/>
              </a:ext>
            </a:extLst>
          </p:cNvPr>
          <p:cNvCxnSpPr>
            <a:cxnSpLocks/>
          </p:cNvCxnSpPr>
          <p:nvPr/>
        </p:nvCxnSpPr>
        <p:spPr>
          <a:xfrm>
            <a:off x="7589111" y="2809874"/>
            <a:ext cx="247833" cy="3883"/>
          </a:xfrm>
          <a:prstGeom prst="straightConnector1">
            <a:avLst/>
          </a:prstGeom>
          <a:solidFill>
            <a:schemeClr val="bg1"/>
          </a:solidFill>
          <a:ln w="57150" cap="rnd">
            <a:solidFill>
              <a:srgbClr val="008000"/>
            </a:solidFill>
            <a:tailEnd type="arrow" w="sm" len="sm"/>
          </a:ln>
        </p:spPr>
        <p:style>
          <a:lnRef idx="2">
            <a:schemeClr val="accent1">
              <a:shade val="50000"/>
            </a:schemeClr>
          </a:lnRef>
          <a:fillRef idx="1">
            <a:schemeClr val="accent1"/>
          </a:fillRef>
          <a:effectRef idx="0">
            <a:schemeClr val="accent1"/>
          </a:effectRef>
          <a:fontRef idx="minor">
            <a:schemeClr val="lt1"/>
          </a:fontRef>
        </p:style>
      </p:cxnSp>
      <p:sp>
        <p:nvSpPr>
          <p:cNvPr id="24" name="Rektangel med rundade hörn 23">
            <a:extLst>
              <a:ext uri="{FF2B5EF4-FFF2-40B4-BE49-F238E27FC236}">
                <a16:creationId xmlns:a16="http://schemas.microsoft.com/office/drawing/2014/main" id="{F0FA0188-5B85-6142-A5EE-E52FA2219C18}"/>
              </a:ext>
            </a:extLst>
          </p:cNvPr>
          <p:cNvSpPr/>
          <p:nvPr/>
        </p:nvSpPr>
        <p:spPr>
          <a:xfrm>
            <a:off x="1420052" y="3217328"/>
            <a:ext cx="840067" cy="356839"/>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Komplex fråga i mitten</a:t>
            </a:r>
          </a:p>
        </p:txBody>
      </p:sp>
      <p:sp>
        <p:nvSpPr>
          <p:cNvPr id="25" name="Rektangel med rundade hörn 24">
            <a:extLst>
              <a:ext uri="{FF2B5EF4-FFF2-40B4-BE49-F238E27FC236}">
                <a16:creationId xmlns:a16="http://schemas.microsoft.com/office/drawing/2014/main" id="{501B6677-2228-9140-94D1-A48EA786D58C}"/>
              </a:ext>
            </a:extLst>
          </p:cNvPr>
          <p:cNvSpPr/>
          <p:nvPr/>
        </p:nvSpPr>
        <p:spPr>
          <a:xfrm>
            <a:off x="7036813" y="1473538"/>
            <a:ext cx="1090472" cy="698350"/>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Gemensam handling/åtgärder/beslutsförslag</a:t>
            </a:r>
          </a:p>
        </p:txBody>
      </p:sp>
      <p:sp>
        <p:nvSpPr>
          <p:cNvPr id="26" name="textruta 25">
            <a:extLst>
              <a:ext uri="{FF2B5EF4-FFF2-40B4-BE49-F238E27FC236}">
                <a16:creationId xmlns:a16="http://schemas.microsoft.com/office/drawing/2014/main" id="{750E54F5-6E76-DD45-9AAA-7E978D4D055E}"/>
              </a:ext>
            </a:extLst>
          </p:cNvPr>
          <p:cNvSpPr txBox="1"/>
          <p:nvPr/>
        </p:nvSpPr>
        <p:spPr>
          <a:xfrm>
            <a:off x="7961435" y="4009292"/>
            <a:ext cx="0" cy="0"/>
          </a:xfrm>
          <a:prstGeom prst="rect">
            <a:avLst/>
          </a:prstGeom>
          <a:noFill/>
        </p:spPr>
        <p:txBody>
          <a:bodyPr wrap="none" lIns="0" tIns="0" rIns="0" bIns="0" rtlCol="0" anchor="t" anchorCtr="0">
            <a:noAutofit/>
          </a:bodyPr>
          <a:lstStyle/>
          <a:p>
            <a:endParaRPr lang="sv-SE" sz="900" dirty="0" err="1"/>
          </a:p>
        </p:txBody>
      </p:sp>
      <p:sp>
        <p:nvSpPr>
          <p:cNvPr id="27" name="Rektangel med rundade hörn 26">
            <a:extLst>
              <a:ext uri="{FF2B5EF4-FFF2-40B4-BE49-F238E27FC236}">
                <a16:creationId xmlns:a16="http://schemas.microsoft.com/office/drawing/2014/main" id="{1DC08659-5816-274E-9FDB-FF43636640FF}"/>
              </a:ext>
            </a:extLst>
          </p:cNvPr>
          <p:cNvSpPr/>
          <p:nvPr/>
        </p:nvSpPr>
        <p:spPr>
          <a:xfrm>
            <a:off x="2872788" y="3793304"/>
            <a:ext cx="840067" cy="356839"/>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Lyssna i 360º</a:t>
            </a:r>
          </a:p>
        </p:txBody>
      </p:sp>
      <p:sp>
        <p:nvSpPr>
          <p:cNvPr id="28" name="Rektangel med rundade hörn 27">
            <a:extLst>
              <a:ext uri="{FF2B5EF4-FFF2-40B4-BE49-F238E27FC236}">
                <a16:creationId xmlns:a16="http://schemas.microsoft.com/office/drawing/2014/main" id="{34591C09-19F9-8A46-AFB2-6BC5D6D26A3E}"/>
              </a:ext>
            </a:extLst>
          </p:cNvPr>
          <p:cNvSpPr/>
          <p:nvPr/>
        </p:nvSpPr>
        <p:spPr>
          <a:xfrm>
            <a:off x="5631618" y="3704675"/>
            <a:ext cx="840067" cy="356839"/>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Arbeta i 360º</a:t>
            </a:r>
          </a:p>
        </p:txBody>
      </p:sp>
      <p:sp>
        <p:nvSpPr>
          <p:cNvPr id="29" name="Rektangel med rundade hörn 28">
            <a:extLst>
              <a:ext uri="{FF2B5EF4-FFF2-40B4-BE49-F238E27FC236}">
                <a16:creationId xmlns:a16="http://schemas.microsoft.com/office/drawing/2014/main" id="{C2FF1A3B-26FC-104D-91CC-12AFE96CB58B}"/>
              </a:ext>
            </a:extLst>
          </p:cNvPr>
          <p:cNvSpPr/>
          <p:nvPr/>
        </p:nvSpPr>
        <p:spPr>
          <a:xfrm>
            <a:off x="2403402" y="2642336"/>
            <a:ext cx="840067" cy="356839"/>
          </a:xfrm>
          <a:prstGeom prst="roundRect">
            <a:avLst/>
          </a:prstGeom>
          <a:noFill/>
          <a:ln>
            <a:solidFill>
              <a:srgbClr val="007F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rgbClr val="007F01"/>
                </a:solidFill>
              </a:rPr>
              <a:t>Samla perspektiv</a:t>
            </a:r>
          </a:p>
        </p:txBody>
      </p:sp>
      <p:sp>
        <p:nvSpPr>
          <p:cNvPr id="30" name="Rektangel med rundade hörn 29">
            <a:extLst>
              <a:ext uri="{FF2B5EF4-FFF2-40B4-BE49-F238E27FC236}">
                <a16:creationId xmlns:a16="http://schemas.microsoft.com/office/drawing/2014/main" id="{7CB3AF92-C1A0-AD46-A9ED-D565F12B696E}"/>
              </a:ext>
            </a:extLst>
          </p:cNvPr>
          <p:cNvSpPr/>
          <p:nvPr/>
        </p:nvSpPr>
        <p:spPr>
          <a:xfrm>
            <a:off x="3422476" y="2631454"/>
            <a:ext cx="840067" cy="356839"/>
          </a:xfrm>
          <a:prstGeom prst="roundRect">
            <a:avLst/>
          </a:prstGeom>
          <a:noFill/>
          <a:ln>
            <a:solidFill>
              <a:srgbClr val="007F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rgbClr val="007F01"/>
                </a:solidFill>
              </a:rPr>
              <a:t>Sammanställ perspektiv</a:t>
            </a:r>
          </a:p>
        </p:txBody>
      </p:sp>
      <p:sp>
        <p:nvSpPr>
          <p:cNvPr id="31" name="Rektangel med rundade hörn 30">
            <a:extLst>
              <a:ext uri="{FF2B5EF4-FFF2-40B4-BE49-F238E27FC236}">
                <a16:creationId xmlns:a16="http://schemas.microsoft.com/office/drawing/2014/main" id="{5C88FBB5-1D2B-A748-9640-99B13F80E860}"/>
              </a:ext>
            </a:extLst>
          </p:cNvPr>
          <p:cNvSpPr/>
          <p:nvPr/>
        </p:nvSpPr>
        <p:spPr>
          <a:xfrm>
            <a:off x="5152770" y="2529676"/>
            <a:ext cx="840067" cy="503390"/>
          </a:xfrm>
          <a:prstGeom prst="roundRect">
            <a:avLst/>
          </a:prstGeom>
          <a:noFill/>
          <a:ln>
            <a:solidFill>
              <a:srgbClr val="007F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rgbClr val="007F01"/>
                </a:solidFill>
              </a:rPr>
              <a:t>Dialog i mindre grupper</a:t>
            </a:r>
          </a:p>
        </p:txBody>
      </p:sp>
      <p:sp>
        <p:nvSpPr>
          <p:cNvPr id="32" name="Rektangel med rundade hörn 31">
            <a:extLst>
              <a:ext uri="{FF2B5EF4-FFF2-40B4-BE49-F238E27FC236}">
                <a16:creationId xmlns:a16="http://schemas.microsoft.com/office/drawing/2014/main" id="{3328D212-57E1-504D-8D15-032FDE96DFCD}"/>
              </a:ext>
            </a:extLst>
          </p:cNvPr>
          <p:cNvSpPr/>
          <p:nvPr/>
        </p:nvSpPr>
        <p:spPr>
          <a:xfrm>
            <a:off x="6243202" y="2568173"/>
            <a:ext cx="936793" cy="426397"/>
          </a:xfrm>
          <a:prstGeom prst="roundRect">
            <a:avLst/>
          </a:prstGeom>
          <a:noFill/>
          <a:ln>
            <a:solidFill>
              <a:srgbClr val="007F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rgbClr val="007F01"/>
                </a:solidFill>
              </a:rPr>
              <a:t>Formulera åtgärdsförslag</a:t>
            </a:r>
          </a:p>
        </p:txBody>
      </p:sp>
      <p:sp>
        <p:nvSpPr>
          <p:cNvPr id="33" name="Rektangel med rundade hörn 32">
            <a:extLst>
              <a:ext uri="{FF2B5EF4-FFF2-40B4-BE49-F238E27FC236}">
                <a16:creationId xmlns:a16="http://schemas.microsoft.com/office/drawing/2014/main" id="{64B7B91E-44A8-7940-9D71-6D55F8674CDF}"/>
              </a:ext>
            </a:extLst>
          </p:cNvPr>
          <p:cNvSpPr/>
          <p:nvPr/>
        </p:nvSpPr>
        <p:spPr>
          <a:xfrm>
            <a:off x="7162015" y="3685572"/>
            <a:ext cx="1090472" cy="395044"/>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Skapa förändring tillsammans</a:t>
            </a:r>
          </a:p>
        </p:txBody>
      </p:sp>
      <p:sp>
        <p:nvSpPr>
          <p:cNvPr id="35" name="Rektangel med rundade hörn 34">
            <a:extLst>
              <a:ext uri="{FF2B5EF4-FFF2-40B4-BE49-F238E27FC236}">
                <a16:creationId xmlns:a16="http://schemas.microsoft.com/office/drawing/2014/main" id="{4FCB5532-B924-8747-BD3C-7148D5231064}"/>
              </a:ext>
            </a:extLst>
          </p:cNvPr>
          <p:cNvSpPr/>
          <p:nvPr/>
        </p:nvSpPr>
        <p:spPr>
          <a:xfrm rot="16200000">
            <a:off x="646164" y="2631453"/>
            <a:ext cx="1017799" cy="356839"/>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Förberedelser</a:t>
            </a:r>
          </a:p>
        </p:txBody>
      </p:sp>
    </p:spTree>
    <p:extLst>
      <p:ext uri="{BB962C8B-B14F-4D97-AF65-F5344CB8AC3E}">
        <p14:creationId xmlns:p14="http://schemas.microsoft.com/office/powerpoint/2010/main" val="401631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a:t>2) Hur gjorde vi?</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373312" y="2787773"/>
            <a:ext cx="3928524" cy="1301049"/>
          </a:xfrm>
        </p:spPr>
        <p:txBody>
          <a:bodyPr>
            <a:normAutofit/>
          </a:bodyPr>
          <a:lstStyle/>
          <a:p>
            <a:r>
              <a:rPr lang="en-US" dirty="0" err="1"/>
              <a:t>Perspektivinsamling</a:t>
            </a:r>
            <a:r>
              <a:rPr lang="en-US" dirty="0"/>
              <a:t> - 93 </a:t>
            </a:r>
            <a:r>
              <a:rPr lang="en-US" dirty="0" err="1"/>
              <a:t>intervjuer</a:t>
            </a:r>
            <a:endParaRPr lang="en-US" dirty="0"/>
          </a:p>
        </p:txBody>
      </p:sp>
      <p:pic>
        <p:nvPicPr>
          <p:cNvPr id="5122" name="Picture 2">
            <a:extLst>
              <a:ext uri="{FF2B5EF4-FFF2-40B4-BE49-F238E27FC236}">
                <a16:creationId xmlns:a16="http://schemas.microsoft.com/office/drawing/2014/main" id="{2E3C25AB-CD82-FC04-413B-A2E55D7C9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86255"/>
            <a:ext cx="4590027" cy="306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94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CD0ADB8-A8E9-84A3-3FDF-6293151A101A}"/>
              </a:ext>
            </a:extLst>
          </p:cNvPr>
          <p:cNvPicPr>
            <a:picLocks noChangeAspect="1"/>
          </p:cNvPicPr>
          <p:nvPr/>
        </p:nvPicPr>
        <p:blipFill>
          <a:blip r:embed="rId2"/>
          <a:stretch>
            <a:fillRect/>
          </a:stretch>
        </p:blipFill>
        <p:spPr>
          <a:xfrm>
            <a:off x="5346665" y="0"/>
            <a:ext cx="3020709" cy="4299942"/>
          </a:xfrm>
          <a:prstGeom prst="rect">
            <a:avLst/>
          </a:prstGeom>
          <a:no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a:t>2) Hur gjorde vi?</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373312" y="2787773"/>
            <a:ext cx="3928524" cy="1301049"/>
          </a:xfrm>
        </p:spPr>
        <p:txBody>
          <a:bodyPr>
            <a:normAutofit/>
          </a:bodyPr>
          <a:lstStyle/>
          <a:p>
            <a:r>
              <a:rPr lang="en-US" dirty="0" err="1"/>
              <a:t>Perspektivsammanställning</a:t>
            </a:r>
            <a:endParaRPr lang="en-US" dirty="0"/>
          </a:p>
        </p:txBody>
      </p:sp>
    </p:spTree>
    <p:extLst>
      <p:ext uri="{BB962C8B-B14F-4D97-AF65-F5344CB8AC3E}">
        <p14:creationId xmlns:p14="http://schemas.microsoft.com/office/powerpoint/2010/main" val="48423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638294-93F2-4E44-8770-E966B27AC886}"/>
              </a:ext>
            </a:extLst>
          </p:cNvPr>
          <p:cNvSpPr>
            <a:spLocks noGrp="1"/>
          </p:cNvSpPr>
          <p:nvPr>
            <p:ph type="title"/>
          </p:nvPr>
        </p:nvSpPr>
        <p:spPr/>
        <p:txBody>
          <a:bodyPr>
            <a:normAutofit fontScale="90000"/>
          </a:bodyPr>
          <a:lstStyle/>
          <a:p>
            <a:r>
              <a:rPr lang="sv-SE" dirty="0">
                <a:latin typeface="Arial" panose="020B0604020202020204" pitchFamily="34" charset="0"/>
                <a:cs typeface="Arial" panose="020B0604020202020204" pitchFamily="34" charset="0"/>
              </a:rPr>
              <a:t>Dialogprocess i komplexa frågor - huvuddelar</a:t>
            </a:r>
          </a:p>
        </p:txBody>
      </p:sp>
      <p:sp>
        <p:nvSpPr>
          <p:cNvPr id="3" name="Rektangel med rundade hörn 2">
            <a:extLst>
              <a:ext uri="{FF2B5EF4-FFF2-40B4-BE49-F238E27FC236}">
                <a16:creationId xmlns:a16="http://schemas.microsoft.com/office/drawing/2014/main" id="{203F56B4-771E-F04A-8219-0B5B5E85276A}"/>
              </a:ext>
            </a:extLst>
          </p:cNvPr>
          <p:cNvSpPr/>
          <p:nvPr/>
        </p:nvSpPr>
        <p:spPr>
          <a:xfrm rot="2700000">
            <a:off x="2201431" y="1714236"/>
            <a:ext cx="2191279" cy="2191279"/>
          </a:xfrm>
          <a:prstGeom prst="roundRect">
            <a:avLst>
              <a:gd name="adj" fmla="val 8216"/>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350">
              <a:solidFill>
                <a:srgbClr val="FFFFFF"/>
              </a:solidFill>
            </a:endParaRPr>
          </a:p>
        </p:txBody>
      </p:sp>
      <p:sp>
        <p:nvSpPr>
          <p:cNvPr id="4" name="Rektangel med rundade hörn 3">
            <a:extLst>
              <a:ext uri="{FF2B5EF4-FFF2-40B4-BE49-F238E27FC236}">
                <a16:creationId xmlns:a16="http://schemas.microsoft.com/office/drawing/2014/main" id="{9500276E-D3DA-4342-A37D-17698879E5CB}"/>
              </a:ext>
            </a:extLst>
          </p:cNvPr>
          <p:cNvSpPr/>
          <p:nvPr/>
        </p:nvSpPr>
        <p:spPr>
          <a:xfrm rot="2700000">
            <a:off x="4960260" y="1714235"/>
            <a:ext cx="2191279" cy="2191279"/>
          </a:xfrm>
          <a:prstGeom prst="roundRect">
            <a:avLst>
              <a:gd name="adj" fmla="val 8216"/>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350">
              <a:solidFill>
                <a:srgbClr val="FFFFFF"/>
              </a:solidFill>
            </a:endParaRPr>
          </a:p>
        </p:txBody>
      </p:sp>
      <p:sp>
        <p:nvSpPr>
          <p:cNvPr id="5" name="Rektangel med rundade hörn 4">
            <a:extLst>
              <a:ext uri="{FF2B5EF4-FFF2-40B4-BE49-F238E27FC236}">
                <a16:creationId xmlns:a16="http://schemas.microsoft.com/office/drawing/2014/main" id="{26423BDC-BC5C-944B-986A-8D1AE23DE5B9}"/>
              </a:ext>
            </a:extLst>
          </p:cNvPr>
          <p:cNvSpPr/>
          <p:nvPr/>
        </p:nvSpPr>
        <p:spPr>
          <a:xfrm rot="2700000">
            <a:off x="4427939" y="2537660"/>
            <a:ext cx="566676" cy="566676"/>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350">
              <a:solidFill>
                <a:srgbClr val="FFFFFF"/>
              </a:solidFill>
            </a:endParaRPr>
          </a:p>
        </p:txBody>
      </p:sp>
      <p:sp>
        <p:nvSpPr>
          <p:cNvPr id="6" name="Rektangel med rundade hörn 5">
            <a:extLst>
              <a:ext uri="{FF2B5EF4-FFF2-40B4-BE49-F238E27FC236}">
                <a16:creationId xmlns:a16="http://schemas.microsoft.com/office/drawing/2014/main" id="{0B5EC961-C2CD-0A4E-A8E2-E2BDFA5B6451}"/>
              </a:ext>
            </a:extLst>
          </p:cNvPr>
          <p:cNvSpPr/>
          <p:nvPr/>
        </p:nvSpPr>
        <p:spPr>
          <a:xfrm rot="2700000">
            <a:off x="1515500" y="2461989"/>
            <a:ext cx="695769" cy="695769"/>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700" b="1" dirty="0">
              <a:solidFill>
                <a:schemeClr val="tx1"/>
              </a:solidFill>
            </a:endParaRPr>
          </a:p>
        </p:txBody>
      </p:sp>
      <p:sp>
        <p:nvSpPr>
          <p:cNvPr id="7" name="Rektangel 6">
            <a:extLst>
              <a:ext uri="{FF2B5EF4-FFF2-40B4-BE49-F238E27FC236}">
                <a16:creationId xmlns:a16="http://schemas.microsoft.com/office/drawing/2014/main" id="{A64EDDCD-E25B-4B4B-9B23-51AF10155D1E}"/>
              </a:ext>
            </a:extLst>
          </p:cNvPr>
          <p:cNvSpPr/>
          <p:nvPr/>
        </p:nvSpPr>
        <p:spPr>
          <a:xfrm>
            <a:off x="1637554" y="2502151"/>
            <a:ext cx="362600" cy="553998"/>
          </a:xfrm>
          <a:prstGeom prst="rect">
            <a:avLst/>
          </a:prstGeom>
        </p:spPr>
        <p:txBody>
          <a:bodyPr wrap="none">
            <a:spAutoFit/>
          </a:bodyPr>
          <a:lstStyle/>
          <a:p>
            <a:pPr algn="ctr">
              <a:defRPr/>
            </a:pPr>
            <a:r>
              <a:rPr lang="sv-SE" sz="3000" b="1" dirty="0"/>
              <a:t>?</a:t>
            </a:r>
          </a:p>
        </p:txBody>
      </p:sp>
      <p:sp>
        <p:nvSpPr>
          <p:cNvPr id="11" name="Rektangel med rundade hörn 10">
            <a:extLst>
              <a:ext uri="{FF2B5EF4-FFF2-40B4-BE49-F238E27FC236}">
                <a16:creationId xmlns:a16="http://schemas.microsoft.com/office/drawing/2014/main" id="{B29875AE-4F3D-0F43-A852-BDB71AD581DC}"/>
              </a:ext>
            </a:extLst>
          </p:cNvPr>
          <p:cNvSpPr/>
          <p:nvPr/>
        </p:nvSpPr>
        <p:spPr>
          <a:xfrm>
            <a:off x="7855732" y="2642335"/>
            <a:ext cx="311624" cy="311624"/>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b="1" dirty="0">
                <a:solidFill>
                  <a:schemeClr val="tx1"/>
                </a:solidFill>
              </a:rPr>
              <a:t>!</a:t>
            </a:r>
          </a:p>
        </p:txBody>
      </p:sp>
      <p:sp>
        <p:nvSpPr>
          <p:cNvPr id="12" name="Rektangel med rundade hörn 11">
            <a:extLst>
              <a:ext uri="{FF2B5EF4-FFF2-40B4-BE49-F238E27FC236}">
                <a16:creationId xmlns:a16="http://schemas.microsoft.com/office/drawing/2014/main" id="{ABB4A25A-FE19-BA4E-9DF7-28E059C146E8}"/>
              </a:ext>
            </a:extLst>
          </p:cNvPr>
          <p:cNvSpPr/>
          <p:nvPr/>
        </p:nvSpPr>
        <p:spPr>
          <a:xfrm>
            <a:off x="7855732" y="2252398"/>
            <a:ext cx="311624" cy="311624"/>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b="1" dirty="0">
                <a:solidFill>
                  <a:schemeClr val="tx1"/>
                </a:solidFill>
              </a:rPr>
              <a:t>!</a:t>
            </a:r>
          </a:p>
        </p:txBody>
      </p:sp>
      <p:sp>
        <p:nvSpPr>
          <p:cNvPr id="13" name="Rektangel med rundade hörn 12">
            <a:extLst>
              <a:ext uri="{FF2B5EF4-FFF2-40B4-BE49-F238E27FC236}">
                <a16:creationId xmlns:a16="http://schemas.microsoft.com/office/drawing/2014/main" id="{406C902C-562B-8940-9926-1C96E33A03F5}"/>
              </a:ext>
            </a:extLst>
          </p:cNvPr>
          <p:cNvSpPr/>
          <p:nvPr/>
        </p:nvSpPr>
        <p:spPr>
          <a:xfrm>
            <a:off x="7855732" y="3034470"/>
            <a:ext cx="311624" cy="311624"/>
          </a:xfrm>
          <a:prstGeom prst="roundRect">
            <a:avLst>
              <a:gd name="adj" fmla="val 8216"/>
            </a:avLst>
          </a:prstGeom>
          <a:solidFill>
            <a:schemeClr val="bg1"/>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500" b="1" dirty="0">
                <a:solidFill>
                  <a:schemeClr val="tx1"/>
                </a:solidFill>
              </a:rPr>
              <a:t>!</a:t>
            </a:r>
          </a:p>
        </p:txBody>
      </p:sp>
      <p:cxnSp>
        <p:nvCxnSpPr>
          <p:cNvPr id="16" name="Rak pil 15">
            <a:extLst>
              <a:ext uri="{FF2B5EF4-FFF2-40B4-BE49-F238E27FC236}">
                <a16:creationId xmlns:a16="http://schemas.microsoft.com/office/drawing/2014/main" id="{3D088D4F-5B4B-DA45-B5FA-CBB1559F323B}"/>
              </a:ext>
            </a:extLst>
          </p:cNvPr>
          <p:cNvCxnSpPr>
            <a:cxnSpLocks/>
          </p:cNvCxnSpPr>
          <p:nvPr/>
        </p:nvCxnSpPr>
        <p:spPr>
          <a:xfrm>
            <a:off x="7313468" y="2432984"/>
            <a:ext cx="542265" cy="0"/>
          </a:xfrm>
          <a:prstGeom prst="straightConnector1">
            <a:avLst/>
          </a:prstGeom>
          <a:solidFill>
            <a:schemeClr val="bg1"/>
          </a:solidFill>
          <a:ln w="57150" cap="rnd">
            <a:solidFill>
              <a:srgbClr val="008000"/>
            </a:solidFill>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19" name="Rak pil 18">
            <a:extLst>
              <a:ext uri="{FF2B5EF4-FFF2-40B4-BE49-F238E27FC236}">
                <a16:creationId xmlns:a16="http://schemas.microsoft.com/office/drawing/2014/main" id="{6EEF5CF6-1E90-8A40-8DEF-1D5DB909FE3F}"/>
              </a:ext>
            </a:extLst>
          </p:cNvPr>
          <p:cNvCxnSpPr>
            <a:cxnSpLocks/>
          </p:cNvCxnSpPr>
          <p:nvPr/>
        </p:nvCxnSpPr>
        <p:spPr>
          <a:xfrm>
            <a:off x="7313468" y="3175488"/>
            <a:ext cx="495666" cy="15609"/>
          </a:xfrm>
          <a:prstGeom prst="straightConnector1">
            <a:avLst/>
          </a:prstGeom>
          <a:solidFill>
            <a:schemeClr val="bg1"/>
          </a:solidFill>
          <a:ln w="57150" cap="rnd">
            <a:solidFill>
              <a:srgbClr val="008000"/>
            </a:solidFill>
            <a:tailEnd type="arrow" w="sm" len="sm"/>
          </a:ln>
        </p:spPr>
        <p:style>
          <a:lnRef idx="2">
            <a:schemeClr val="accent1">
              <a:shade val="50000"/>
            </a:schemeClr>
          </a:lnRef>
          <a:fillRef idx="1">
            <a:schemeClr val="accent1"/>
          </a:fillRef>
          <a:effectRef idx="0">
            <a:schemeClr val="accent1"/>
          </a:effectRef>
          <a:fontRef idx="minor">
            <a:schemeClr val="lt1"/>
          </a:fontRef>
        </p:style>
      </p:cxnSp>
      <p:cxnSp>
        <p:nvCxnSpPr>
          <p:cNvPr id="22" name="Rak pil 21">
            <a:extLst>
              <a:ext uri="{FF2B5EF4-FFF2-40B4-BE49-F238E27FC236}">
                <a16:creationId xmlns:a16="http://schemas.microsoft.com/office/drawing/2014/main" id="{26ED6D89-7F5D-3045-B231-A2DAD85E0506}"/>
              </a:ext>
            </a:extLst>
          </p:cNvPr>
          <p:cNvCxnSpPr>
            <a:cxnSpLocks/>
          </p:cNvCxnSpPr>
          <p:nvPr/>
        </p:nvCxnSpPr>
        <p:spPr>
          <a:xfrm>
            <a:off x="7589111" y="2809874"/>
            <a:ext cx="247833" cy="3883"/>
          </a:xfrm>
          <a:prstGeom prst="straightConnector1">
            <a:avLst/>
          </a:prstGeom>
          <a:solidFill>
            <a:schemeClr val="bg1"/>
          </a:solidFill>
          <a:ln w="57150" cap="rnd">
            <a:solidFill>
              <a:srgbClr val="008000"/>
            </a:solidFill>
            <a:tailEnd type="arrow" w="sm" len="sm"/>
          </a:ln>
        </p:spPr>
        <p:style>
          <a:lnRef idx="2">
            <a:schemeClr val="accent1">
              <a:shade val="50000"/>
            </a:schemeClr>
          </a:lnRef>
          <a:fillRef idx="1">
            <a:schemeClr val="accent1"/>
          </a:fillRef>
          <a:effectRef idx="0">
            <a:schemeClr val="accent1"/>
          </a:effectRef>
          <a:fontRef idx="minor">
            <a:schemeClr val="lt1"/>
          </a:fontRef>
        </p:style>
      </p:cxnSp>
      <p:sp>
        <p:nvSpPr>
          <p:cNvPr id="24" name="Rektangel med rundade hörn 23">
            <a:extLst>
              <a:ext uri="{FF2B5EF4-FFF2-40B4-BE49-F238E27FC236}">
                <a16:creationId xmlns:a16="http://schemas.microsoft.com/office/drawing/2014/main" id="{F0FA0188-5B85-6142-A5EE-E52FA2219C18}"/>
              </a:ext>
            </a:extLst>
          </p:cNvPr>
          <p:cNvSpPr/>
          <p:nvPr/>
        </p:nvSpPr>
        <p:spPr>
          <a:xfrm>
            <a:off x="1420052" y="3217328"/>
            <a:ext cx="840067" cy="356839"/>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Komplex fråga i mitten</a:t>
            </a:r>
          </a:p>
        </p:txBody>
      </p:sp>
      <p:sp>
        <p:nvSpPr>
          <p:cNvPr id="25" name="Rektangel med rundade hörn 24">
            <a:extLst>
              <a:ext uri="{FF2B5EF4-FFF2-40B4-BE49-F238E27FC236}">
                <a16:creationId xmlns:a16="http://schemas.microsoft.com/office/drawing/2014/main" id="{501B6677-2228-9140-94D1-A48EA786D58C}"/>
              </a:ext>
            </a:extLst>
          </p:cNvPr>
          <p:cNvSpPr/>
          <p:nvPr/>
        </p:nvSpPr>
        <p:spPr>
          <a:xfrm>
            <a:off x="7036813" y="1473538"/>
            <a:ext cx="1090472" cy="698350"/>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Gemensam handling/åtgärder/beslutsförslag</a:t>
            </a:r>
          </a:p>
        </p:txBody>
      </p:sp>
      <p:sp>
        <p:nvSpPr>
          <p:cNvPr id="26" name="textruta 25">
            <a:extLst>
              <a:ext uri="{FF2B5EF4-FFF2-40B4-BE49-F238E27FC236}">
                <a16:creationId xmlns:a16="http://schemas.microsoft.com/office/drawing/2014/main" id="{750E54F5-6E76-DD45-9AAA-7E978D4D055E}"/>
              </a:ext>
            </a:extLst>
          </p:cNvPr>
          <p:cNvSpPr txBox="1"/>
          <p:nvPr/>
        </p:nvSpPr>
        <p:spPr>
          <a:xfrm>
            <a:off x="7961435" y="4009292"/>
            <a:ext cx="0" cy="0"/>
          </a:xfrm>
          <a:prstGeom prst="rect">
            <a:avLst/>
          </a:prstGeom>
          <a:noFill/>
        </p:spPr>
        <p:txBody>
          <a:bodyPr wrap="none" lIns="0" tIns="0" rIns="0" bIns="0" rtlCol="0" anchor="t" anchorCtr="0">
            <a:noAutofit/>
          </a:bodyPr>
          <a:lstStyle/>
          <a:p>
            <a:endParaRPr lang="sv-SE" sz="900" dirty="0" err="1"/>
          </a:p>
        </p:txBody>
      </p:sp>
      <p:sp>
        <p:nvSpPr>
          <p:cNvPr id="27" name="Rektangel med rundade hörn 26">
            <a:extLst>
              <a:ext uri="{FF2B5EF4-FFF2-40B4-BE49-F238E27FC236}">
                <a16:creationId xmlns:a16="http://schemas.microsoft.com/office/drawing/2014/main" id="{1DC08659-5816-274E-9FDB-FF43636640FF}"/>
              </a:ext>
            </a:extLst>
          </p:cNvPr>
          <p:cNvSpPr/>
          <p:nvPr/>
        </p:nvSpPr>
        <p:spPr>
          <a:xfrm>
            <a:off x="2872788" y="3793304"/>
            <a:ext cx="840067" cy="356839"/>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Lyssna i 360º</a:t>
            </a:r>
          </a:p>
        </p:txBody>
      </p:sp>
      <p:sp>
        <p:nvSpPr>
          <p:cNvPr id="28" name="Rektangel med rundade hörn 27">
            <a:extLst>
              <a:ext uri="{FF2B5EF4-FFF2-40B4-BE49-F238E27FC236}">
                <a16:creationId xmlns:a16="http://schemas.microsoft.com/office/drawing/2014/main" id="{34591C09-19F9-8A46-AFB2-6BC5D6D26A3E}"/>
              </a:ext>
            </a:extLst>
          </p:cNvPr>
          <p:cNvSpPr/>
          <p:nvPr/>
        </p:nvSpPr>
        <p:spPr>
          <a:xfrm>
            <a:off x="5631618" y="3704675"/>
            <a:ext cx="840067" cy="356839"/>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Arbeta i 360º</a:t>
            </a:r>
          </a:p>
        </p:txBody>
      </p:sp>
      <p:sp>
        <p:nvSpPr>
          <p:cNvPr id="29" name="Rektangel med rundade hörn 28">
            <a:extLst>
              <a:ext uri="{FF2B5EF4-FFF2-40B4-BE49-F238E27FC236}">
                <a16:creationId xmlns:a16="http://schemas.microsoft.com/office/drawing/2014/main" id="{C2FF1A3B-26FC-104D-91CC-12AFE96CB58B}"/>
              </a:ext>
            </a:extLst>
          </p:cNvPr>
          <p:cNvSpPr/>
          <p:nvPr/>
        </p:nvSpPr>
        <p:spPr>
          <a:xfrm>
            <a:off x="2403402" y="2642336"/>
            <a:ext cx="840067" cy="356839"/>
          </a:xfrm>
          <a:prstGeom prst="roundRect">
            <a:avLst/>
          </a:prstGeom>
          <a:noFill/>
          <a:ln>
            <a:solidFill>
              <a:srgbClr val="007F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rgbClr val="007F01"/>
                </a:solidFill>
              </a:rPr>
              <a:t>Samla perspektiv</a:t>
            </a:r>
          </a:p>
        </p:txBody>
      </p:sp>
      <p:sp>
        <p:nvSpPr>
          <p:cNvPr id="30" name="Rektangel med rundade hörn 29">
            <a:extLst>
              <a:ext uri="{FF2B5EF4-FFF2-40B4-BE49-F238E27FC236}">
                <a16:creationId xmlns:a16="http://schemas.microsoft.com/office/drawing/2014/main" id="{7CB3AF92-C1A0-AD46-A9ED-D565F12B696E}"/>
              </a:ext>
            </a:extLst>
          </p:cNvPr>
          <p:cNvSpPr/>
          <p:nvPr/>
        </p:nvSpPr>
        <p:spPr>
          <a:xfrm>
            <a:off x="3422476" y="2631454"/>
            <a:ext cx="840067" cy="356839"/>
          </a:xfrm>
          <a:prstGeom prst="roundRect">
            <a:avLst/>
          </a:prstGeom>
          <a:noFill/>
          <a:ln>
            <a:solidFill>
              <a:srgbClr val="007F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rgbClr val="007F01"/>
                </a:solidFill>
              </a:rPr>
              <a:t>Sammanställ perspektiv</a:t>
            </a:r>
          </a:p>
        </p:txBody>
      </p:sp>
      <p:sp>
        <p:nvSpPr>
          <p:cNvPr id="31" name="Rektangel med rundade hörn 30">
            <a:extLst>
              <a:ext uri="{FF2B5EF4-FFF2-40B4-BE49-F238E27FC236}">
                <a16:creationId xmlns:a16="http://schemas.microsoft.com/office/drawing/2014/main" id="{5C88FBB5-1D2B-A748-9640-99B13F80E860}"/>
              </a:ext>
            </a:extLst>
          </p:cNvPr>
          <p:cNvSpPr/>
          <p:nvPr/>
        </p:nvSpPr>
        <p:spPr>
          <a:xfrm>
            <a:off x="5152770" y="2529676"/>
            <a:ext cx="840067" cy="503390"/>
          </a:xfrm>
          <a:prstGeom prst="roundRect">
            <a:avLst/>
          </a:prstGeom>
          <a:noFill/>
          <a:ln>
            <a:solidFill>
              <a:srgbClr val="007F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rgbClr val="007F01"/>
                </a:solidFill>
              </a:rPr>
              <a:t>Dialog i mindre grupper</a:t>
            </a:r>
          </a:p>
        </p:txBody>
      </p:sp>
      <p:sp>
        <p:nvSpPr>
          <p:cNvPr id="32" name="Rektangel med rundade hörn 31">
            <a:extLst>
              <a:ext uri="{FF2B5EF4-FFF2-40B4-BE49-F238E27FC236}">
                <a16:creationId xmlns:a16="http://schemas.microsoft.com/office/drawing/2014/main" id="{3328D212-57E1-504D-8D15-032FDE96DFCD}"/>
              </a:ext>
            </a:extLst>
          </p:cNvPr>
          <p:cNvSpPr/>
          <p:nvPr/>
        </p:nvSpPr>
        <p:spPr>
          <a:xfrm>
            <a:off x="6243202" y="2568173"/>
            <a:ext cx="936793" cy="426397"/>
          </a:xfrm>
          <a:prstGeom prst="roundRect">
            <a:avLst/>
          </a:prstGeom>
          <a:noFill/>
          <a:ln>
            <a:solidFill>
              <a:srgbClr val="007F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rgbClr val="007F01"/>
                </a:solidFill>
              </a:rPr>
              <a:t>Formulera åtgärdsförslag</a:t>
            </a:r>
          </a:p>
        </p:txBody>
      </p:sp>
      <p:sp>
        <p:nvSpPr>
          <p:cNvPr id="33" name="Rektangel med rundade hörn 32">
            <a:extLst>
              <a:ext uri="{FF2B5EF4-FFF2-40B4-BE49-F238E27FC236}">
                <a16:creationId xmlns:a16="http://schemas.microsoft.com/office/drawing/2014/main" id="{64B7B91E-44A8-7940-9D71-6D55F8674CDF}"/>
              </a:ext>
            </a:extLst>
          </p:cNvPr>
          <p:cNvSpPr/>
          <p:nvPr/>
        </p:nvSpPr>
        <p:spPr>
          <a:xfrm>
            <a:off x="7162015" y="3685572"/>
            <a:ext cx="1090472" cy="395044"/>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Skapa förändring tillsammans</a:t>
            </a:r>
          </a:p>
        </p:txBody>
      </p:sp>
      <p:sp>
        <p:nvSpPr>
          <p:cNvPr id="35" name="Rektangel med rundade hörn 34">
            <a:extLst>
              <a:ext uri="{FF2B5EF4-FFF2-40B4-BE49-F238E27FC236}">
                <a16:creationId xmlns:a16="http://schemas.microsoft.com/office/drawing/2014/main" id="{4FCB5532-B924-8747-BD3C-7148D5231064}"/>
              </a:ext>
            </a:extLst>
          </p:cNvPr>
          <p:cNvSpPr/>
          <p:nvPr/>
        </p:nvSpPr>
        <p:spPr>
          <a:xfrm rot="16200000">
            <a:off x="646164" y="2631453"/>
            <a:ext cx="1017799" cy="356839"/>
          </a:xfrm>
          <a:prstGeom prst="roundRect">
            <a:avLst/>
          </a:prstGeom>
          <a:solidFill>
            <a:srgbClr val="007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spcBef>
                <a:spcPts val="225"/>
              </a:spcBef>
            </a:pPr>
            <a:r>
              <a:rPr lang="sv-SE" sz="900" b="1" dirty="0">
                <a:solidFill>
                  <a:schemeClr val="bg1"/>
                </a:solidFill>
              </a:rPr>
              <a:t>Förberedelser</a:t>
            </a:r>
          </a:p>
        </p:txBody>
      </p:sp>
    </p:spTree>
    <p:extLst>
      <p:ext uri="{BB962C8B-B14F-4D97-AF65-F5344CB8AC3E}">
        <p14:creationId xmlns:p14="http://schemas.microsoft.com/office/powerpoint/2010/main" val="156654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a:t>2) Hur gjorde vi?</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119312" y="2584743"/>
            <a:ext cx="4329317" cy="1675200"/>
          </a:xfrm>
        </p:spPr>
        <p:txBody>
          <a:bodyPr>
            <a:normAutofit fontScale="85000" lnSpcReduction="20000"/>
          </a:bodyPr>
          <a:lstStyle/>
          <a:p>
            <a:r>
              <a:rPr lang="en-US" sz="1700" dirty="0"/>
              <a:t>4 </a:t>
            </a:r>
            <a:r>
              <a:rPr lang="en-US" sz="1700" dirty="0" err="1"/>
              <a:t>dialogträffar</a:t>
            </a:r>
            <a:r>
              <a:rPr lang="en-US" sz="1700" dirty="0"/>
              <a:t>:</a:t>
            </a:r>
          </a:p>
          <a:p>
            <a:pPr marL="285750" indent="-285750">
              <a:buFontTx/>
              <a:buChar char="-"/>
            </a:pPr>
            <a:r>
              <a:rPr lang="en-US" dirty="0"/>
              <a:t>1. </a:t>
            </a:r>
            <a:r>
              <a:rPr lang="en-US" dirty="0" err="1"/>
              <a:t>Diskutera</a:t>
            </a:r>
            <a:r>
              <a:rPr lang="en-US" dirty="0"/>
              <a:t> </a:t>
            </a:r>
            <a:r>
              <a:rPr lang="en-US" dirty="0" err="1"/>
              <a:t>skillnader</a:t>
            </a:r>
            <a:r>
              <a:rPr lang="en-US" dirty="0"/>
              <a:t> </a:t>
            </a:r>
            <a:r>
              <a:rPr lang="en-US" dirty="0" err="1"/>
              <a:t>i</a:t>
            </a:r>
            <a:r>
              <a:rPr lang="en-US" dirty="0"/>
              <a:t> </a:t>
            </a:r>
            <a:r>
              <a:rPr lang="en-US" dirty="0" err="1"/>
              <a:t>perspektiv</a:t>
            </a:r>
            <a:endParaRPr lang="en-US" dirty="0"/>
          </a:p>
          <a:p>
            <a:pPr marL="285750" indent="-285750">
              <a:buFontTx/>
              <a:buChar char="-"/>
            </a:pPr>
            <a:r>
              <a:rPr lang="en-US" dirty="0"/>
              <a:t>2. </a:t>
            </a:r>
            <a:r>
              <a:rPr lang="en-US" dirty="0" err="1"/>
              <a:t>Problembeskrivning</a:t>
            </a:r>
            <a:endParaRPr lang="en-US" dirty="0"/>
          </a:p>
          <a:p>
            <a:pPr marL="285750" indent="-285750">
              <a:buFontTx/>
              <a:buChar char="-"/>
            </a:pPr>
            <a:r>
              <a:rPr lang="en-US" dirty="0"/>
              <a:t>3. </a:t>
            </a:r>
            <a:r>
              <a:rPr lang="en-US" dirty="0" err="1"/>
              <a:t>Brainstorma</a:t>
            </a:r>
            <a:r>
              <a:rPr lang="en-US" dirty="0"/>
              <a:t> </a:t>
            </a:r>
            <a:r>
              <a:rPr lang="en-US" dirty="0" err="1"/>
              <a:t>förslag</a:t>
            </a:r>
            <a:endParaRPr lang="en-US" dirty="0"/>
          </a:p>
          <a:p>
            <a:pPr marL="285750" indent="-285750">
              <a:buFontTx/>
              <a:buChar char="-"/>
            </a:pPr>
            <a:r>
              <a:rPr lang="en-US" dirty="0"/>
              <a:t>4. </a:t>
            </a:r>
            <a:r>
              <a:rPr lang="en-US" dirty="0" err="1"/>
              <a:t>Prioritera</a:t>
            </a:r>
            <a:r>
              <a:rPr lang="en-US" dirty="0"/>
              <a:t> bland </a:t>
            </a:r>
            <a:r>
              <a:rPr lang="en-US" dirty="0" err="1"/>
              <a:t>förslagen</a:t>
            </a:r>
            <a:endParaRPr lang="en-US" dirty="0"/>
          </a:p>
        </p:txBody>
      </p:sp>
      <p:pic>
        <p:nvPicPr>
          <p:cNvPr id="4" name="Picture 2">
            <a:extLst>
              <a:ext uri="{FF2B5EF4-FFF2-40B4-BE49-F238E27FC236}">
                <a16:creationId xmlns:a16="http://schemas.microsoft.com/office/drawing/2014/main" id="{09818848-27CC-6A7A-ED1C-E1371B4639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549559"/>
            <a:ext cx="4575044" cy="304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9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dirty="0"/>
              <a:t>2) Hur gjorde vi?</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373312" y="2787773"/>
            <a:ext cx="3928524" cy="1301049"/>
          </a:xfrm>
        </p:spPr>
        <p:txBody>
          <a:bodyPr>
            <a:normAutofit/>
          </a:bodyPr>
          <a:lstStyle/>
          <a:p>
            <a:r>
              <a:rPr lang="en-US" dirty="0" err="1"/>
              <a:t>Resultat</a:t>
            </a:r>
            <a:r>
              <a:rPr lang="en-US" dirty="0"/>
              <a:t>: 8 </a:t>
            </a:r>
            <a:r>
              <a:rPr lang="en-US" dirty="0" err="1"/>
              <a:t>åtgärdsförslag</a:t>
            </a:r>
            <a:endParaRPr lang="en-US" dirty="0"/>
          </a:p>
        </p:txBody>
      </p:sp>
      <p:sp>
        <p:nvSpPr>
          <p:cNvPr id="4" name="textruta 3">
            <a:extLst>
              <a:ext uri="{FF2B5EF4-FFF2-40B4-BE49-F238E27FC236}">
                <a16:creationId xmlns:a16="http://schemas.microsoft.com/office/drawing/2014/main" id="{274B8B07-95FE-0734-49B3-95B04B3D58C5}"/>
              </a:ext>
            </a:extLst>
          </p:cNvPr>
          <p:cNvSpPr txBox="1"/>
          <p:nvPr/>
        </p:nvSpPr>
        <p:spPr>
          <a:xfrm>
            <a:off x="4572000" y="169333"/>
            <a:ext cx="4504267" cy="4031873"/>
          </a:xfrm>
          <a:prstGeom prst="rect">
            <a:avLst/>
          </a:prstGeom>
          <a:noFill/>
        </p:spPr>
        <p:txBody>
          <a:bodyPr wrap="square" rtlCol="0">
            <a:spAutoFit/>
          </a:bodyPr>
          <a:lstStyle/>
          <a:p>
            <a:pPr marL="342900" indent="-342900">
              <a:buAutoNum type="arabicParenR"/>
            </a:pPr>
            <a:r>
              <a:rPr lang="sv-SE" sz="1600" dirty="0"/>
              <a:t>Undersöka förutsättningarna för att omvandla en sporthall till ett föreningsdrivet allaktivitetshus</a:t>
            </a:r>
          </a:p>
          <a:p>
            <a:pPr marL="342900" indent="-342900">
              <a:buAutoNum type="arabicParenR"/>
            </a:pPr>
            <a:r>
              <a:rPr lang="sv-SE" sz="1600" dirty="0"/>
              <a:t>Gemensam solidaritetsfond </a:t>
            </a:r>
          </a:p>
          <a:p>
            <a:pPr marL="342900" indent="-342900">
              <a:buAutoNum type="arabicParenR"/>
            </a:pPr>
            <a:r>
              <a:rPr lang="sv-SE" sz="1600" dirty="0"/>
              <a:t>Ökad samverkan mellan föreningsliv och skola</a:t>
            </a:r>
          </a:p>
          <a:p>
            <a:pPr marL="342900" indent="-342900">
              <a:buAutoNum type="arabicParenR"/>
            </a:pPr>
            <a:r>
              <a:rPr lang="sv-SE" sz="1600" dirty="0"/>
              <a:t>Se över möjligheten att återinföra föreningsguider</a:t>
            </a:r>
          </a:p>
          <a:p>
            <a:pPr marL="342900" indent="-342900">
              <a:buAutoNum type="arabicParenR"/>
            </a:pPr>
            <a:r>
              <a:rPr lang="sv-SE" sz="1600" dirty="0"/>
              <a:t>Skapa ett dialognätverk med fokus på mångfald och integration i föreningslivet</a:t>
            </a:r>
          </a:p>
          <a:p>
            <a:pPr marL="342900" indent="-342900">
              <a:buAutoNum type="arabicParenR"/>
            </a:pPr>
            <a:r>
              <a:rPr lang="sv-SE" sz="1600" dirty="0"/>
              <a:t>Erbjuda mer anpassade föräldrautbildningar i förskolan</a:t>
            </a:r>
          </a:p>
          <a:p>
            <a:pPr marL="342900" indent="-342900">
              <a:buAutoNum type="arabicParenR"/>
            </a:pPr>
            <a:r>
              <a:rPr lang="sv-SE" sz="1600" dirty="0"/>
              <a:t>Kompetensutveckla kommunens personal kring rasism </a:t>
            </a:r>
          </a:p>
          <a:p>
            <a:pPr marL="342900" indent="-342900">
              <a:buAutoNum type="arabicParenR"/>
            </a:pPr>
            <a:r>
              <a:rPr lang="sv-SE" sz="1600" dirty="0"/>
              <a:t>Utveckla nya sätt för personer med utländsk bakgrund att ta sig in på arbetsmarknaden, i samverkan med föreningslivet</a:t>
            </a:r>
          </a:p>
        </p:txBody>
      </p:sp>
    </p:spTree>
    <p:extLst>
      <p:ext uri="{BB962C8B-B14F-4D97-AF65-F5344CB8AC3E}">
        <p14:creationId xmlns:p14="http://schemas.microsoft.com/office/powerpoint/2010/main" val="81491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Växt som växer från crack i sten">
            <a:extLst>
              <a:ext uri="{FF2B5EF4-FFF2-40B4-BE49-F238E27FC236}">
                <a16:creationId xmlns:a16="http://schemas.microsoft.com/office/drawing/2014/main" id="{AEBB918E-40BA-C2A9-09EC-8E3E60BEBD17}"/>
              </a:ext>
            </a:extLst>
          </p:cNvPr>
          <p:cNvPicPr>
            <a:picLocks noChangeAspect="1"/>
          </p:cNvPicPr>
          <p:nvPr/>
        </p:nvPicPr>
        <p:blipFill rotWithShape="1">
          <a:blip r:embed="rId2">
            <a:extLst>
              <a:ext uri="{28A0092B-C50C-407E-A947-70E740481C1C}">
                <a14:useLocalDpi xmlns:a14="http://schemas.microsoft.com/office/drawing/2010/main" val="0"/>
              </a:ext>
            </a:extLst>
          </a:blip>
          <a:srcRect r="20751" b="-2"/>
          <a:stretch/>
        </p:blipFill>
        <p:spPr>
          <a:xfrm>
            <a:off x="4570040" y="10"/>
            <a:ext cx="4573960" cy="4299932"/>
          </a:xfrm>
          <a:prstGeom prst="rect">
            <a:avLst/>
          </a:prstGeom>
          <a:no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dirty="0"/>
              <a:t>3) Vad gav det?</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101600" y="2787773"/>
            <a:ext cx="4200236" cy="1410044"/>
          </a:xfrm>
        </p:spPr>
        <p:txBody>
          <a:bodyPr>
            <a:normAutofit/>
          </a:bodyPr>
          <a:lstStyle/>
          <a:p>
            <a:pPr>
              <a:lnSpc>
                <a:spcPct val="120000"/>
              </a:lnSpc>
            </a:pPr>
            <a:r>
              <a:rPr lang="en-US" sz="1400" dirty="0"/>
              <a:t>3 </a:t>
            </a:r>
            <a:r>
              <a:rPr lang="en-US" sz="1400" dirty="0" err="1"/>
              <a:t>mål</a:t>
            </a:r>
            <a:r>
              <a:rPr lang="en-US" sz="1400" dirty="0"/>
              <a:t> med </a:t>
            </a:r>
            <a:r>
              <a:rPr lang="en-US" sz="1400" dirty="0" err="1"/>
              <a:t>dialogen</a:t>
            </a:r>
            <a:endParaRPr lang="en-US" sz="1400" dirty="0"/>
          </a:p>
          <a:p>
            <a:pPr marL="285750" indent="-285750">
              <a:lnSpc>
                <a:spcPct val="120000"/>
              </a:lnSpc>
              <a:buFontTx/>
              <a:buChar char="-"/>
            </a:pPr>
            <a:r>
              <a:rPr lang="en-US" sz="1400" dirty="0" err="1"/>
              <a:t>sänka</a:t>
            </a:r>
            <a:r>
              <a:rPr lang="en-US" sz="1400" dirty="0"/>
              <a:t> </a:t>
            </a:r>
            <a:r>
              <a:rPr lang="en-US" sz="1400" dirty="0" err="1"/>
              <a:t>konfliktnivån</a:t>
            </a:r>
            <a:endParaRPr lang="en-US" sz="1400" dirty="0"/>
          </a:p>
          <a:p>
            <a:pPr marL="285750" indent="-285750">
              <a:lnSpc>
                <a:spcPct val="120000"/>
              </a:lnSpc>
              <a:buFontTx/>
              <a:buChar char="-"/>
            </a:pPr>
            <a:r>
              <a:rPr lang="en-US" sz="1400" dirty="0" err="1"/>
              <a:t>ökad</a:t>
            </a:r>
            <a:r>
              <a:rPr lang="en-US" sz="1400" dirty="0"/>
              <a:t> </a:t>
            </a:r>
            <a:r>
              <a:rPr lang="en-US" sz="1400" dirty="0" err="1"/>
              <a:t>förståelse</a:t>
            </a:r>
            <a:endParaRPr lang="en-US" sz="1400" dirty="0"/>
          </a:p>
          <a:p>
            <a:pPr marL="285750" indent="-285750">
              <a:lnSpc>
                <a:spcPct val="120000"/>
              </a:lnSpc>
              <a:buFontTx/>
              <a:buChar char="-"/>
            </a:pPr>
            <a:r>
              <a:rPr lang="en-US" sz="1400" dirty="0" err="1"/>
              <a:t>nya</a:t>
            </a:r>
            <a:r>
              <a:rPr lang="en-US" sz="1400" dirty="0"/>
              <a:t> </a:t>
            </a:r>
            <a:r>
              <a:rPr lang="en-US" sz="1400" dirty="0" err="1"/>
              <a:t>samarbeten</a:t>
            </a:r>
            <a:endParaRPr lang="en-US" sz="1400" dirty="0"/>
          </a:p>
        </p:txBody>
      </p:sp>
    </p:spTree>
    <p:extLst>
      <p:ext uri="{BB962C8B-B14F-4D97-AF65-F5344CB8AC3E}">
        <p14:creationId xmlns:p14="http://schemas.microsoft.com/office/powerpoint/2010/main" val="309386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Växt som växer från crack i sten">
            <a:extLst>
              <a:ext uri="{FF2B5EF4-FFF2-40B4-BE49-F238E27FC236}">
                <a16:creationId xmlns:a16="http://schemas.microsoft.com/office/drawing/2014/main" id="{AEBB918E-40BA-C2A9-09EC-8E3E60BEBD17}"/>
              </a:ext>
            </a:extLst>
          </p:cNvPr>
          <p:cNvPicPr>
            <a:picLocks noChangeAspect="1"/>
          </p:cNvPicPr>
          <p:nvPr/>
        </p:nvPicPr>
        <p:blipFill rotWithShape="1">
          <a:blip r:embed="rId2">
            <a:extLst>
              <a:ext uri="{28A0092B-C50C-407E-A947-70E740481C1C}">
                <a14:useLocalDpi xmlns:a14="http://schemas.microsoft.com/office/drawing/2010/main" val="0"/>
              </a:ext>
            </a:extLst>
          </a:blip>
          <a:srcRect r="20751" b="-2"/>
          <a:stretch/>
        </p:blipFill>
        <p:spPr>
          <a:xfrm>
            <a:off x="4570040" y="10"/>
            <a:ext cx="4573960" cy="4299932"/>
          </a:xfrm>
          <a:prstGeom prst="rect">
            <a:avLst/>
          </a:prstGeom>
          <a:no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dirty="0"/>
              <a:t>3) Vad gav det?</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101600" y="2787773"/>
            <a:ext cx="4200236" cy="1410044"/>
          </a:xfrm>
        </p:spPr>
        <p:txBody>
          <a:bodyPr>
            <a:normAutofit/>
          </a:bodyPr>
          <a:lstStyle/>
          <a:p>
            <a:pPr>
              <a:lnSpc>
                <a:spcPct val="120000"/>
              </a:lnSpc>
            </a:pPr>
            <a:r>
              <a:rPr lang="en-US" sz="1400" dirty="0" err="1"/>
              <a:t>Fördelar</a:t>
            </a:r>
            <a:r>
              <a:rPr lang="en-US" sz="1400" dirty="0"/>
              <a:t>:</a:t>
            </a:r>
          </a:p>
          <a:p>
            <a:pPr marL="285750" indent="-285750">
              <a:lnSpc>
                <a:spcPct val="120000"/>
              </a:lnSpc>
              <a:buFont typeface="Wingdings" panose="05000000000000000000" pitchFamily="2" charset="2"/>
              <a:buChar char="Ø"/>
            </a:pPr>
            <a:r>
              <a:rPr lang="en-US" sz="1400" dirty="0" err="1"/>
              <a:t>Effektiv</a:t>
            </a:r>
            <a:r>
              <a:rPr lang="en-US" sz="1400" dirty="0"/>
              <a:t> </a:t>
            </a:r>
            <a:r>
              <a:rPr lang="en-US" sz="1400" dirty="0" err="1"/>
              <a:t>struktur</a:t>
            </a:r>
            <a:r>
              <a:rPr lang="en-US" sz="1400" dirty="0"/>
              <a:t> för </a:t>
            </a:r>
            <a:r>
              <a:rPr lang="en-US" sz="1400" dirty="0" err="1"/>
              <a:t>att</a:t>
            </a:r>
            <a:r>
              <a:rPr lang="en-US" sz="1400" dirty="0"/>
              <a:t> </a:t>
            </a:r>
            <a:r>
              <a:rPr lang="en-US" sz="1400" dirty="0" err="1"/>
              <a:t>hantera</a:t>
            </a:r>
            <a:r>
              <a:rPr lang="en-US" sz="1400" dirty="0"/>
              <a:t> </a:t>
            </a:r>
            <a:r>
              <a:rPr lang="en-US" sz="1400" dirty="0" err="1"/>
              <a:t>konflikter</a:t>
            </a:r>
            <a:endParaRPr lang="en-US" sz="1400" dirty="0"/>
          </a:p>
          <a:p>
            <a:pPr marL="285750" indent="-285750">
              <a:lnSpc>
                <a:spcPct val="120000"/>
              </a:lnSpc>
              <a:buFont typeface="Wingdings" panose="05000000000000000000" pitchFamily="2" charset="2"/>
              <a:buChar char="Ø"/>
            </a:pPr>
            <a:endParaRPr lang="en-US" sz="1400" dirty="0"/>
          </a:p>
        </p:txBody>
      </p:sp>
    </p:spTree>
    <p:extLst>
      <p:ext uri="{BB962C8B-B14F-4D97-AF65-F5344CB8AC3E}">
        <p14:creationId xmlns:p14="http://schemas.microsoft.com/office/powerpoint/2010/main" val="144570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Växt som växer från crack i sten">
            <a:extLst>
              <a:ext uri="{FF2B5EF4-FFF2-40B4-BE49-F238E27FC236}">
                <a16:creationId xmlns:a16="http://schemas.microsoft.com/office/drawing/2014/main" id="{AEBB918E-40BA-C2A9-09EC-8E3E60BEBD17}"/>
              </a:ext>
            </a:extLst>
          </p:cNvPr>
          <p:cNvPicPr>
            <a:picLocks noChangeAspect="1"/>
          </p:cNvPicPr>
          <p:nvPr/>
        </p:nvPicPr>
        <p:blipFill rotWithShape="1">
          <a:blip r:embed="rId2">
            <a:extLst>
              <a:ext uri="{28A0092B-C50C-407E-A947-70E740481C1C}">
                <a14:useLocalDpi xmlns:a14="http://schemas.microsoft.com/office/drawing/2010/main" val="0"/>
              </a:ext>
            </a:extLst>
          </a:blip>
          <a:srcRect r="20751" b="-2"/>
          <a:stretch/>
        </p:blipFill>
        <p:spPr>
          <a:xfrm>
            <a:off x="4570040" y="10"/>
            <a:ext cx="4573960" cy="4299932"/>
          </a:xfrm>
          <a:prstGeom prst="rect">
            <a:avLst/>
          </a:prstGeom>
          <a:no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dirty="0"/>
              <a:t>3) Vad gav det?</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101600" y="2787773"/>
            <a:ext cx="4200236" cy="1410044"/>
          </a:xfrm>
        </p:spPr>
        <p:txBody>
          <a:bodyPr>
            <a:normAutofit/>
          </a:bodyPr>
          <a:lstStyle/>
          <a:p>
            <a:pPr>
              <a:lnSpc>
                <a:spcPct val="120000"/>
              </a:lnSpc>
            </a:pPr>
            <a:r>
              <a:rPr lang="en-US" sz="1400" dirty="0" err="1"/>
              <a:t>Fördelar</a:t>
            </a:r>
            <a:r>
              <a:rPr lang="en-US" sz="1400" dirty="0"/>
              <a:t>:</a:t>
            </a:r>
          </a:p>
          <a:p>
            <a:pPr marL="285750" indent="-285750">
              <a:lnSpc>
                <a:spcPct val="120000"/>
              </a:lnSpc>
              <a:buFont typeface="Wingdings" panose="05000000000000000000" pitchFamily="2" charset="2"/>
              <a:buChar char="Ø"/>
            </a:pPr>
            <a:r>
              <a:rPr lang="en-US" sz="1400" dirty="0" err="1"/>
              <a:t>Effektiv</a:t>
            </a:r>
            <a:r>
              <a:rPr lang="en-US" sz="1400" dirty="0"/>
              <a:t> </a:t>
            </a:r>
            <a:r>
              <a:rPr lang="en-US" sz="1400" dirty="0" err="1"/>
              <a:t>struktur</a:t>
            </a:r>
            <a:r>
              <a:rPr lang="en-US" sz="1400" dirty="0"/>
              <a:t> för </a:t>
            </a:r>
            <a:r>
              <a:rPr lang="en-US" sz="1400" dirty="0" err="1"/>
              <a:t>att</a:t>
            </a:r>
            <a:r>
              <a:rPr lang="en-US" sz="1400" dirty="0"/>
              <a:t> </a:t>
            </a:r>
            <a:r>
              <a:rPr lang="en-US" sz="1400" dirty="0" err="1"/>
              <a:t>hantera</a:t>
            </a:r>
            <a:r>
              <a:rPr lang="en-US" sz="1400" dirty="0"/>
              <a:t> </a:t>
            </a:r>
            <a:r>
              <a:rPr lang="en-US" sz="1400" dirty="0" err="1"/>
              <a:t>konflikter</a:t>
            </a:r>
            <a:endParaRPr lang="en-US" sz="1400" dirty="0"/>
          </a:p>
          <a:p>
            <a:pPr marL="285750" indent="-285750">
              <a:lnSpc>
                <a:spcPct val="120000"/>
              </a:lnSpc>
              <a:buFont typeface="Wingdings" panose="05000000000000000000" pitchFamily="2" charset="2"/>
              <a:buChar char="Ø"/>
            </a:pPr>
            <a:r>
              <a:rPr lang="en-US" sz="1400" dirty="0" err="1"/>
              <a:t>Kunskapsinhämtning</a:t>
            </a:r>
            <a:endParaRPr lang="en-US" sz="1400" dirty="0"/>
          </a:p>
          <a:p>
            <a:pPr marL="285750" indent="-285750">
              <a:lnSpc>
                <a:spcPct val="120000"/>
              </a:lnSpc>
              <a:buFont typeface="Wingdings" panose="05000000000000000000" pitchFamily="2" charset="2"/>
              <a:buChar char="Ø"/>
            </a:pPr>
            <a:endParaRPr lang="en-US" sz="1400" dirty="0"/>
          </a:p>
        </p:txBody>
      </p:sp>
    </p:spTree>
    <p:extLst>
      <p:ext uri="{BB962C8B-B14F-4D97-AF65-F5344CB8AC3E}">
        <p14:creationId xmlns:p14="http://schemas.microsoft.com/office/powerpoint/2010/main" val="176713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0" y="249492"/>
            <a:ext cx="8099693" cy="486054"/>
          </a:xfrm>
        </p:spPr>
        <p:txBody>
          <a:bodyPr anchor="t">
            <a:normAutofit/>
          </a:bodyPr>
          <a:lstStyle/>
          <a:p>
            <a:pPr>
              <a:lnSpc>
                <a:spcPct val="90000"/>
              </a:lnSpc>
            </a:pPr>
            <a:r>
              <a:rPr lang="sv-SE" sz="2700"/>
              <a:t>3 delar</a:t>
            </a:r>
          </a:p>
        </p:txBody>
      </p:sp>
      <p:sp>
        <p:nvSpPr>
          <p:cNvPr id="3" name="Platshållare för text 2">
            <a:extLst>
              <a:ext uri="{FF2B5EF4-FFF2-40B4-BE49-F238E27FC236}">
                <a16:creationId xmlns:a16="http://schemas.microsoft.com/office/drawing/2014/main" id="{749731B0-1083-BB49-1C22-EFB34680FC9E}"/>
              </a:ext>
            </a:extLst>
          </p:cNvPr>
          <p:cNvSpPr>
            <a:spLocks noGrp="1"/>
          </p:cNvSpPr>
          <p:nvPr>
            <p:ph type="body" sz="half" idx="2"/>
          </p:nvPr>
        </p:nvSpPr>
        <p:spPr>
          <a:xfrm>
            <a:off x="373312" y="1059582"/>
            <a:ext cx="3692525" cy="3055937"/>
          </a:xfrm>
        </p:spPr>
        <p:txBody>
          <a:bodyPr>
            <a:normAutofit/>
          </a:bodyPr>
          <a:lstStyle/>
          <a:p>
            <a:pPr marL="342900" indent="-342900">
              <a:buAutoNum type="arabicParenR"/>
            </a:pPr>
            <a:endParaRPr lang="sv-SE" dirty="0"/>
          </a:p>
          <a:p>
            <a:pPr marL="342900" indent="-342900">
              <a:buAutoNum type="arabicParenR"/>
            </a:pPr>
            <a:r>
              <a:rPr lang="sv-SE" dirty="0"/>
              <a:t>Varför valde vi att jobba så här? (bakgrund)</a:t>
            </a:r>
          </a:p>
          <a:p>
            <a:pPr marL="342900" indent="-342900">
              <a:buAutoNum type="arabicParenR"/>
            </a:pPr>
            <a:r>
              <a:rPr lang="sv-SE" dirty="0"/>
              <a:t>Hur gjorde vi? (process)</a:t>
            </a:r>
          </a:p>
          <a:p>
            <a:pPr marL="342900" indent="-342900">
              <a:buAutoNum type="arabicParenR"/>
            </a:pPr>
            <a:r>
              <a:rPr lang="sv-SE" dirty="0"/>
              <a:t>Vad gav det? (positiva utfall/utmaningar)</a:t>
            </a:r>
          </a:p>
          <a:p>
            <a:endParaRPr lang="sv-SE" dirty="0"/>
          </a:p>
        </p:txBody>
      </p:sp>
      <p:pic>
        <p:nvPicPr>
          <p:cNvPr id="6" name="Bildobjekt 5" descr="En bild som visar träd, utomhus, grön, växt&#10;&#10;Automatiskt genererad beskrivning">
            <a:extLst>
              <a:ext uri="{FF2B5EF4-FFF2-40B4-BE49-F238E27FC236}">
                <a16:creationId xmlns:a16="http://schemas.microsoft.com/office/drawing/2014/main" id="{18A3DEE3-DA8E-3409-8F5B-ED99955F5E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64" r="15301" b="-2"/>
          <a:stretch/>
        </p:blipFill>
        <p:spPr>
          <a:xfrm>
            <a:off x="5004048" y="1059582"/>
            <a:ext cx="3384376" cy="3240360"/>
          </a:xfrm>
          <a:prstGeom prst="rect">
            <a:avLst/>
          </a:prstGeom>
          <a:noFill/>
        </p:spPr>
      </p:pic>
    </p:spTree>
    <p:extLst>
      <p:ext uri="{BB962C8B-B14F-4D97-AF65-F5344CB8AC3E}">
        <p14:creationId xmlns:p14="http://schemas.microsoft.com/office/powerpoint/2010/main" val="346114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Växt som växer från crack i sten">
            <a:extLst>
              <a:ext uri="{FF2B5EF4-FFF2-40B4-BE49-F238E27FC236}">
                <a16:creationId xmlns:a16="http://schemas.microsoft.com/office/drawing/2014/main" id="{AEBB918E-40BA-C2A9-09EC-8E3E60BEBD17}"/>
              </a:ext>
            </a:extLst>
          </p:cNvPr>
          <p:cNvPicPr>
            <a:picLocks noChangeAspect="1"/>
          </p:cNvPicPr>
          <p:nvPr/>
        </p:nvPicPr>
        <p:blipFill rotWithShape="1">
          <a:blip r:embed="rId2">
            <a:extLst>
              <a:ext uri="{28A0092B-C50C-407E-A947-70E740481C1C}">
                <a14:useLocalDpi xmlns:a14="http://schemas.microsoft.com/office/drawing/2010/main" val="0"/>
              </a:ext>
            </a:extLst>
          </a:blip>
          <a:srcRect r="20751" b="-2"/>
          <a:stretch/>
        </p:blipFill>
        <p:spPr>
          <a:xfrm>
            <a:off x="4570040" y="10"/>
            <a:ext cx="4573960" cy="4299932"/>
          </a:xfrm>
          <a:prstGeom prst="rect">
            <a:avLst/>
          </a:prstGeom>
          <a:no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dirty="0"/>
              <a:t>3) Vad gav det?</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101600" y="2787773"/>
            <a:ext cx="4200236" cy="1410044"/>
          </a:xfrm>
        </p:spPr>
        <p:txBody>
          <a:bodyPr>
            <a:normAutofit lnSpcReduction="10000"/>
          </a:bodyPr>
          <a:lstStyle/>
          <a:p>
            <a:pPr>
              <a:lnSpc>
                <a:spcPct val="120000"/>
              </a:lnSpc>
            </a:pPr>
            <a:r>
              <a:rPr lang="en-US" sz="1400" dirty="0" err="1"/>
              <a:t>Fördelar</a:t>
            </a:r>
            <a:r>
              <a:rPr lang="en-US" sz="1400" dirty="0"/>
              <a:t>:</a:t>
            </a:r>
          </a:p>
          <a:p>
            <a:pPr marL="285750" indent="-285750">
              <a:lnSpc>
                <a:spcPct val="120000"/>
              </a:lnSpc>
              <a:buFont typeface="Wingdings" panose="05000000000000000000" pitchFamily="2" charset="2"/>
              <a:buChar char="Ø"/>
            </a:pPr>
            <a:r>
              <a:rPr lang="en-US" sz="1400" dirty="0" err="1"/>
              <a:t>Effektiv</a:t>
            </a:r>
            <a:r>
              <a:rPr lang="en-US" sz="1400" dirty="0"/>
              <a:t> </a:t>
            </a:r>
            <a:r>
              <a:rPr lang="en-US" sz="1400" dirty="0" err="1"/>
              <a:t>struktur</a:t>
            </a:r>
            <a:r>
              <a:rPr lang="en-US" sz="1400" dirty="0"/>
              <a:t> för </a:t>
            </a:r>
            <a:r>
              <a:rPr lang="en-US" sz="1400" dirty="0" err="1"/>
              <a:t>att</a:t>
            </a:r>
            <a:r>
              <a:rPr lang="en-US" sz="1400" dirty="0"/>
              <a:t> </a:t>
            </a:r>
            <a:r>
              <a:rPr lang="en-US" sz="1400" dirty="0" err="1"/>
              <a:t>hantera</a:t>
            </a:r>
            <a:r>
              <a:rPr lang="en-US" sz="1400" dirty="0"/>
              <a:t> </a:t>
            </a:r>
            <a:r>
              <a:rPr lang="en-US" sz="1400" dirty="0" err="1"/>
              <a:t>konflikter</a:t>
            </a:r>
            <a:endParaRPr lang="en-US" sz="1400" dirty="0"/>
          </a:p>
          <a:p>
            <a:pPr marL="285750" indent="-285750">
              <a:lnSpc>
                <a:spcPct val="120000"/>
              </a:lnSpc>
              <a:buFont typeface="Wingdings" panose="05000000000000000000" pitchFamily="2" charset="2"/>
              <a:buChar char="Ø"/>
            </a:pPr>
            <a:r>
              <a:rPr lang="en-US" sz="1400" dirty="0" err="1"/>
              <a:t>Kunskapsinhämtning</a:t>
            </a:r>
            <a:endParaRPr lang="en-US" sz="1400" dirty="0"/>
          </a:p>
          <a:p>
            <a:pPr marL="285750" indent="-285750">
              <a:lnSpc>
                <a:spcPct val="120000"/>
              </a:lnSpc>
              <a:buFont typeface="Wingdings" panose="05000000000000000000" pitchFamily="2" charset="2"/>
              <a:buChar char="Ø"/>
            </a:pPr>
            <a:r>
              <a:rPr lang="en-US" sz="1400" dirty="0" err="1"/>
              <a:t>Möjliggör</a:t>
            </a:r>
            <a:r>
              <a:rPr lang="en-US" sz="1400" dirty="0"/>
              <a:t> </a:t>
            </a:r>
            <a:r>
              <a:rPr lang="en-US" sz="1400" dirty="0" err="1"/>
              <a:t>nya</a:t>
            </a:r>
            <a:r>
              <a:rPr lang="en-US" sz="1400" dirty="0"/>
              <a:t> </a:t>
            </a:r>
            <a:r>
              <a:rPr lang="en-US" sz="1400" dirty="0" err="1"/>
              <a:t>samarbeten</a:t>
            </a:r>
            <a:endParaRPr lang="en-US" sz="1400" dirty="0"/>
          </a:p>
          <a:p>
            <a:pPr marL="285750" indent="-285750">
              <a:lnSpc>
                <a:spcPct val="120000"/>
              </a:lnSpc>
              <a:buFont typeface="Wingdings" panose="05000000000000000000" pitchFamily="2" charset="2"/>
              <a:buChar char="Ø"/>
            </a:pPr>
            <a:endParaRPr lang="en-US" sz="1400" dirty="0"/>
          </a:p>
        </p:txBody>
      </p:sp>
    </p:spTree>
    <p:extLst>
      <p:ext uri="{BB962C8B-B14F-4D97-AF65-F5344CB8AC3E}">
        <p14:creationId xmlns:p14="http://schemas.microsoft.com/office/powerpoint/2010/main" val="3319012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Röd tvinnad tråd">
            <a:extLst>
              <a:ext uri="{FF2B5EF4-FFF2-40B4-BE49-F238E27FC236}">
                <a16:creationId xmlns:a16="http://schemas.microsoft.com/office/drawing/2014/main" id="{2BE15E37-FD1E-CF91-8325-699E4C28DE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998" b="2"/>
          <a:stretch/>
        </p:blipFill>
        <p:spPr>
          <a:xfrm>
            <a:off x="4570040" y="10"/>
            <a:ext cx="4573960" cy="4299932"/>
          </a:xfrm>
          <a:prstGeom prst="rect">
            <a:avLst/>
          </a:prstGeom>
          <a:no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dirty="0"/>
              <a:t>3) Vad gav det?</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169333" y="2787773"/>
            <a:ext cx="4132503" cy="1410044"/>
          </a:xfrm>
        </p:spPr>
        <p:txBody>
          <a:bodyPr>
            <a:normAutofit/>
          </a:bodyPr>
          <a:lstStyle/>
          <a:p>
            <a:pPr>
              <a:lnSpc>
                <a:spcPct val="120000"/>
              </a:lnSpc>
            </a:pPr>
            <a:r>
              <a:rPr lang="en-US" sz="1400" dirty="0" err="1"/>
              <a:t>Utmaningar</a:t>
            </a:r>
            <a:r>
              <a:rPr lang="en-US" sz="1400" dirty="0"/>
              <a:t>:</a:t>
            </a:r>
          </a:p>
          <a:p>
            <a:pPr marL="285750" indent="-285750">
              <a:lnSpc>
                <a:spcPct val="120000"/>
              </a:lnSpc>
              <a:buFont typeface="Wingdings" panose="05000000000000000000" pitchFamily="2" charset="2"/>
              <a:buChar char="Ø"/>
            </a:pPr>
            <a:r>
              <a:rPr lang="en-US" sz="1400" b="1" dirty="0"/>
              <a:t>Den </a:t>
            </a:r>
            <a:r>
              <a:rPr lang="en-US" sz="1400" b="1" dirty="0" err="1"/>
              <a:t>inomorganisatoriska</a:t>
            </a:r>
            <a:r>
              <a:rPr lang="en-US" sz="1400" b="1" dirty="0"/>
              <a:t> </a:t>
            </a:r>
            <a:r>
              <a:rPr lang="en-US" sz="1400" b="1" dirty="0" err="1"/>
              <a:t>förankringen</a:t>
            </a:r>
            <a:endParaRPr lang="en-US" sz="1400" b="1" dirty="0"/>
          </a:p>
        </p:txBody>
      </p:sp>
    </p:spTree>
    <p:extLst>
      <p:ext uri="{BB962C8B-B14F-4D97-AF65-F5344CB8AC3E}">
        <p14:creationId xmlns:p14="http://schemas.microsoft.com/office/powerpoint/2010/main" val="52350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dirty="0"/>
              <a:t>Medskick</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101600" y="2787773"/>
            <a:ext cx="4200236" cy="1410044"/>
          </a:xfrm>
        </p:spPr>
        <p:txBody>
          <a:bodyPr>
            <a:normAutofit fontScale="92500" lnSpcReduction="10000"/>
          </a:bodyPr>
          <a:lstStyle/>
          <a:p>
            <a:pPr>
              <a:lnSpc>
                <a:spcPct val="120000"/>
              </a:lnSpc>
            </a:pPr>
            <a:r>
              <a:rPr lang="en-US" sz="2400" b="1" i="1" dirty="0"/>
              <a:t>Det </a:t>
            </a:r>
            <a:r>
              <a:rPr lang="en-US" sz="2400" b="1" i="1" dirty="0" err="1"/>
              <a:t>är</a:t>
            </a:r>
            <a:r>
              <a:rPr lang="en-US" sz="2400" b="1" i="1" dirty="0"/>
              <a:t> </a:t>
            </a:r>
            <a:r>
              <a:rPr lang="en-US" sz="2400" b="1" i="1" dirty="0" err="1"/>
              <a:t>svårt</a:t>
            </a:r>
            <a:r>
              <a:rPr lang="en-US" sz="2400" b="1" i="1" dirty="0"/>
              <a:t>, men </a:t>
            </a:r>
            <a:r>
              <a:rPr lang="en-US" sz="2400" b="1" i="1" dirty="0" err="1"/>
              <a:t>mycket</a:t>
            </a:r>
            <a:r>
              <a:rPr lang="en-US" sz="2400" b="1" i="1" dirty="0"/>
              <a:t> </a:t>
            </a:r>
            <a:r>
              <a:rPr lang="en-US" sz="2400" b="1" i="1" dirty="0" err="1"/>
              <a:t>bättre</a:t>
            </a:r>
            <a:r>
              <a:rPr lang="en-US" sz="2400" b="1" i="1" dirty="0"/>
              <a:t> </a:t>
            </a:r>
            <a:r>
              <a:rPr lang="en-US" sz="2400" b="1" i="1" dirty="0" err="1"/>
              <a:t>än</a:t>
            </a:r>
            <a:r>
              <a:rPr lang="en-US" sz="2400" b="1" i="1" dirty="0"/>
              <a:t> </a:t>
            </a:r>
            <a:r>
              <a:rPr lang="en-US" sz="2400" b="1" i="1" dirty="0" err="1"/>
              <a:t>alternativen</a:t>
            </a:r>
            <a:r>
              <a:rPr lang="en-US" sz="2400" b="1" i="1" dirty="0"/>
              <a:t>!</a:t>
            </a:r>
          </a:p>
          <a:p>
            <a:pPr>
              <a:lnSpc>
                <a:spcPct val="120000"/>
              </a:lnSpc>
            </a:pPr>
            <a:r>
              <a:rPr lang="en-US" sz="2400" b="1" i="1" dirty="0"/>
              <a:t>&gt; </a:t>
            </a:r>
            <a:r>
              <a:rPr lang="en-US" sz="2400" b="1" dirty="0" err="1"/>
              <a:t>Hjälp</a:t>
            </a:r>
            <a:r>
              <a:rPr lang="en-US" sz="2400" b="1" dirty="0"/>
              <a:t> </a:t>
            </a:r>
            <a:r>
              <a:rPr lang="en-US" sz="2400" b="1" dirty="0" err="1"/>
              <a:t>finns</a:t>
            </a:r>
            <a:r>
              <a:rPr lang="en-US" sz="2400" b="1" dirty="0"/>
              <a:t> </a:t>
            </a:r>
            <a:r>
              <a:rPr lang="en-US" sz="2400" b="1" dirty="0" err="1"/>
              <a:t>att</a:t>
            </a:r>
            <a:r>
              <a:rPr lang="en-US" sz="2400" b="1" dirty="0"/>
              <a:t> </a:t>
            </a:r>
            <a:r>
              <a:rPr lang="en-US" sz="2400" b="1" dirty="0" err="1"/>
              <a:t>få</a:t>
            </a:r>
            <a:r>
              <a:rPr lang="en-US" sz="2400" b="1" dirty="0"/>
              <a:t>.</a:t>
            </a:r>
          </a:p>
          <a:p>
            <a:pPr>
              <a:lnSpc>
                <a:spcPct val="120000"/>
              </a:lnSpc>
            </a:pPr>
            <a:endParaRPr lang="en-US" sz="1400" dirty="0"/>
          </a:p>
        </p:txBody>
      </p:sp>
      <p:pic>
        <p:nvPicPr>
          <p:cNvPr id="4" name="Bildobjekt 3">
            <a:extLst>
              <a:ext uri="{FF2B5EF4-FFF2-40B4-BE49-F238E27FC236}">
                <a16:creationId xmlns:a16="http://schemas.microsoft.com/office/drawing/2014/main" id="{AC3C9EDB-DCA4-D023-8713-CDA48FE36254}"/>
              </a:ext>
            </a:extLst>
          </p:cNvPr>
          <p:cNvPicPr>
            <a:picLocks noChangeAspect="1"/>
          </p:cNvPicPr>
          <p:nvPr/>
        </p:nvPicPr>
        <p:blipFill>
          <a:blip r:embed="rId2"/>
          <a:stretch>
            <a:fillRect/>
          </a:stretch>
        </p:blipFill>
        <p:spPr>
          <a:xfrm>
            <a:off x="5297949" y="363761"/>
            <a:ext cx="2590799" cy="2857342"/>
          </a:xfrm>
          <a:prstGeom prst="rect">
            <a:avLst/>
          </a:prstGeom>
        </p:spPr>
      </p:pic>
    </p:spTree>
    <p:extLst>
      <p:ext uri="{BB962C8B-B14F-4D97-AF65-F5344CB8AC3E}">
        <p14:creationId xmlns:p14="http://schemas.microsoft.com/office/powerpoint/2010/main" val="1834827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1"/>
          <p:cNvSpPr txBox="1">
            <a:spLocks/>
          </p:cNvSpPr>
          <p:nvPr/>
        </p:nvSpPr>
        <p:spPr>
          <a:xfrm>
            <a:off x="363908" y="108738"/>
            <a:ext cx="8280920" cy="433512"/>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defRPr>
            </a:lvl2pPr>
            <a:lvl3pPr algn="l" rtl="0" eaLnBrk="0" fontAlgn="base" hangingPunct="0">
              <a:spcBef>
                <a:spcPct val="0"/>
              </a:spcBef>
              <a:spcAft>
                <a:spcPct val="0"/>
              </a:spcAft>
              <a:defRPr sz="2400" b="1">
                <a:solidFill>
                  <a:schemeClr val="tx2"/>
                </a:solidFill>
                <a:latin typeface="Arial" pitchFamily="34" charset="0"/>
              </a:defRPr>
            </a:lvl3pPr>
            <a:lvl4pPr algn="l" rtl="0" eaLnBrk="0" fontAlgn="base" hangingPunct="0">
              <a:spcBef>
                <a:spcPct val="0"/>
              </a:spcBef>
              <a:spcAft>
                <a:spcPct val="0"/>
              </a:spcAft>
              <a:defRPr sz="2400" b="1">
                <a:solidFill>
                  <a:schemeClr val="tx2"/>
                </a:solidFill>
                <a:latin typeface="Arial" pitchFamily="34" charset="0"/>
              </a:defRPr>
            </a:lvl4pPr>
            <a:lvl5pPr algn="l" rtl="0" eaLnBrk="0" fontAlgn="base" hangingPunct="0">
              <a:spcBef>
                <a:spcPct val="0"/>
              </a:spcBef>
              <a:spcAft>
                <a:spcPct val="0"/>
              </a:spcAft>
              <a:defRPr sz="2400" b="1">
                <a:solidFill>
                  <a:schemeClr val="tx2"/>
                </a:solidFill>
                <a:latin typeface="Arial" pitchFamily="34" charset="0"/>
              </a:defRPr>
            </a:lvl5pPr>
            <a:lvl6pPr marL="457200" algn="l" rtl="0" fontAlgn="base">
              <a:spcBef>
                <a:spcPct val="0"/>
              </a:spcBef>
              <a:spcAft>
                <a:spcPct val="0"/>
              </a:spcAft>
              <a:defRPr sz="2400" b="1">
                <a:solidFill>
                  <a:schemeClr val="tx2"/>
                </a:solidFill>
                <a:latin typeface="Arial" pitchFamily="34" charset="0"/>
              </a:defRPr>
            </a:lvl6pPr>
            <a:lvl7pPr marL="914400" algn="l" rtl="0" fontAlgn="base">
              <a:spcBef>
                <a:spcPct val="0"/>
              </a:spcBef>
              <a:spcAft>
                <a:spcPct val="0"/>
              </a:spcAft>
              <a:defRPr sz="2400" b="1">
                <a:solidFill>
                  <a:schemeClr val="tx2"/>
                </a:solidFill>
                <a:latin typeface="Arial" pitchFamily="34" charset="0"/>
              </a:defRPr>
            </a:lvl7pPr>
            <a:lvl8pPr marL="1371600" algn="l" rtl="0" fontAlgn="base">
              <a:spcBef>
                <a:spcPct val="0"/>
              </a:spcBef>
              <a:spcAft>
                <a:spcPct val="0"/>
              </a:spcAft>
              <a:defRPr sz="2400" b="1">
                <a:solidFill>
                  <a:schemeClr val="tx2"/>
                </a:solidFill>
                <a:latin typeface="Arial" pitchFamily="34" charset="0"/>
              </a:defRPr>
            </a:lvl8pPr>
            <a:lvl9pPr marL="1828800" algn="l" rtl="0" fontAlgn="base">
              <a:spcBef>
                <a:spcPct val="0"/>
              </a:spcBef>
              <a:spcAft>
                <a:spcPct val="0"/>
              </a:spcAft>
              <a:defRPr sz="2400" b="1">
                <a:solidFill>
                  <a:schemeClr val="tx2"/>
                </a:solidFill>
                <a:latin typeface="Arial" pitchFamily="34" charset="0"/>
              </a:defRPr>
            </a:lvl9pPr>
          </a:lstStyle>
          <a:p>
            <a:pPr>
              <a:spcAft>
                <a:spcPts val="600"/>
              </a:spcAft>
            </a:pPr>
            <a:r>
              <a:rPr lang="sv-SE" sz="2800" b="0" kern="0" dirty="0">
                <a:solidFill>
                  <a:srgbClr val="555555"/>
                </a:solidFill>
                <a:latin typeface="Calibri" panose="020F0502020204030204" pitchFamily="34" charset="0"/>
              </a:rPr>
              <a:t>Tips för Powerpoint-bildspel</a:t>
            </a:r>
          </a:p>
        </p:txBody>
      </p:sp>
      <p:sp>
        <p:nvSpPr>
          <p:cNvPr id="7" name="Rektangel 6"/>
          <p:cNvSpPr/>
          <p:nvPr/>
        </p:nvSpPr>
        <p:spPr>
          <a:xfrm>
            <a:off x="363908" y="771423"/>
            <a:ext cx="8136904" cy="3400931"/>
          </a:xfrm>
          <a:prstGeom prst="rect">
            <a:avLst/>
          </a:prstGeom>
        </p:spPr>
        <p:txBody>
          <a:bodyPr wrap="square">
            <a:spAutoFit/>
          </a:bodyPr>
          <a:lstStyle/>
          <a:p>
            <a:pPr>
              <a:spcBef>
                <a:spcPts val="600"/>
              </a:spcBef>
              <a:spcAft>
                <a:spcPts val="600"/>
              </a:spcAft>
            </a:pPr>
            <a:r>
              <a:rPr lang="sv-SE" sz="1000" b="1" dirty="0">
                <a:solidFill>
                  <a:srgbClr val="555555"/>
                </a:solidFill>
              </a:rPr>
              <a:t>Fokusera på det viktigaste</a:t>
            </a:r>
          </a:p>
          <a:p>
            <a:pPr>
              <a:spcAft>
                <a:spcPts val="600"/>
              </a:spcAft>
            </a:pPr>
            <a:r>
              <a:rPr lang="sv-SE" sz="1000" dirty="0">
                <a:solidFill>
                  <a:srgbClr val="555555"/>
                </a:solidFill>
              </a:rPr>
              <a:t>Det är lätt att fylla ett Powerpoint-bildspel med för mycket innehåll.  Bildspelet är till för att publiken ska hänga med i föreläsningen. Bildspelet är ett stöd, inte ett talmanus. Behöver du ett eget talmanus, lägg det som en anteckning  i bildspelet.  </a:t>
            </a:r>
            <a:r>
              <a:rPr lang="sv-SE" sz="1000" dirty="0">
                <a:solidFill>
                  <a:srgbClr val="555555"/>
                </a:solidFill>
                <a:hlinkClick r:id="rId3"/>
              </a:rPr>
              <a:t>Läs om anteckningar och föredragshållarvyn</a:t>
            </a:r>
            <a:r>
              <a:rPr lang="sv-SE" sz="1000" b="1" kern="0" dirty="0">
                <a:solidFill>
                  <a:srgbClr val="555555"/>
                </a:solidFill>
              </a:rPr>
              <a:t>  </a:t>
            </a:r>
          </a:p>
          <a:p>
            <a:pPr>
              <a:spcBef>
                <a:spcPts val="1200"/>
              </a:spcBef>
              <a:spcAft>
                <a:spcPts val="600"/>
              </a:spcAft>
            </a:pPr>
            <a:r>
              <a:rPr lang="sv-SE" sz="1000" b="1" dirty="0">
                <a:solidFill>
                  <a:srgbClr val="555555"/>
                </a:solidFill>
              </a:rPr>
              <a:t>Gör en bra struktur och en lagom lång presentation</a:t>
            </a:r>
          </a:p>
          <a:p>
            <a:pPr>
              <a:spcAft>
                <a:spcPts val="600"/>
              </a:spcAft>
            </a:pPr>
            <a:r>
              <a:rPr lang="sv-SE" sz="1000" dirty="0"/>
              <a:t>Skapa gärna en förstasida med dagens ämne och vem du är. Visa gärna en översiktlig agenda och gå igenom vad du kommer att prata om. Om din presentation blir längre än 45 minuter kan det vara bra att planera in pauser. </a:t>
            </a:r>
          </a:p>
          <a:p>
            <a:pPr>
              <a:spcBef>
                <a:spcPts val="1200"/>
              </a:spcBef>
              <a:spcAft>
                <a:spcPts val="600"/>
              </a:spcAft>
            </a:pPr>
            <a:r>
              <a:rPr lang="sv-SE" sz="1000" b="1" kern="0" dirty="0">
                <a:solidFill>
                  <a:srgbClr val="555555"/>
                </a:solidFill>
              </a:rPr>
              <a:t>Använd inte för många bilder och budskap</a:t>
            </a:r>
          </a:p>
          <a:p>
            <a:pPr>
              <a:spcAft>
                <a:spcPts val="600"/>
              </a:spcAft>
            </a:pPr>
            <a:r>
              <a:rPr lang="sv-SE" sz="1000" kern="0" dirty="0">
                <a:solidFill>
                  <a:srgbClr val="555555"/>
                </a:solidFill>
              </a:rPr>
              <a:t>En bra regel är att visa högst en sida per minut och att b</a:t>
            </a:r>
            <a:r>
              <a:rPr lang="sv-SE" sz="1000" dirty="0"/>
              <a:t>egränsa antalet budskap per sida till fem eller färre. </a:t>
            </a:r>
          </a:p>
          <a:p>
            <a:pPr>
              <a:spcBef>
                <a:spcPts val="1200"/>
              </a:spcBef>
              <a:spcAft>
                <a:spcPts val="600"/>
              </a:spcAft>
            </a:pPr>
            <a:r>
              <a:rPr lang="sv-SE" sz="1000" b="1" dirty="0">
                <a:solidFill>
                  <a:srgbClr val="555555"/>
                </a:solidFill>
              </a:rPr>
              <a:t>Tänk på läsavståndet</a:t>
            </a:r>
          </a:p>
          <a:p>
            <a:pPr>
              <a:spcAft>
                <a:spcPts val="600"/>
              </a:spcAft>
            </a:pPr>
            <a:r>
              <a:rPr lang="sv-SE" sz="1000" dirty="0">
                <a:solidFill>
                  <a:srgbClr val="555555"/>
                </a:solidFill>
              </a:rPr>
              <a:t>Använd inte för liten text i bildspelet</a:t>
            </a:r>
            <a:r>
              <a:rPr lang="sv-SE" sz="1000" dirty="0"/>
              <a:t>, använd teckenstorlekar som finns i mallen.</a:t>
            </a:r>
          </a:p>
          <a:p>
            <a:pPr lvl="0">
              <a:spcBef>
                <a:spcPts val="1200"/>
              </a:spcBef>
              <a:spcAft>
                <a:spcPts val="600"/>
              </a:spcAft>
            </a:pPr>
            <a:r>
              <a:rPr lang="sv-SE" sz="1000" b="1" kern="0" dirty="0">
                <a:solidFill>
                  <a:srgbClr val="555555"/>
                </a:solidFill>
              </a:rPr>
              <a:t>Välj bilder, animationer och illustrationer med omsorg</a:t>
            </a:r>
          </a:p>
          <a:p>
            <a:pPr lvl="0">
              <a:spcAft>
                <a:spcPts val="600"/>
              </a:spcAft>
            </a:pPr>
            <a:r>
              <a:rPr lang="sv-SE" sz="1000" dirty="0"/>
              <a:t>Bilder kan både förstärka och ta fokus från det du pratar om. Använd bilder som är relevanta och passar in i sammanhanget. Undvik </a:t>
            </a:r>
            <a:r>
              <a:rPr lang="sv-SE" sz="1000" dirty="0" err="1"/>
              <a:t>clipart-bilder</a:t>
            </a:r>
            <a:r>
              <a:rPr lang="sv-SE" sz="1000" dirty="0"/>
              <a:t> som kan ge ett oprofessionellt intryck.</a:t>
            </a:r>
            <a:endParaRPr lang="sv-SE" sz="1050" b="1" dirty="0">
              <a:solidFill>
                <a:srgbClr val="555555"/>
              </a:solidFill>
            </a:endParaRPr>
          </a:p>
        </p:txBody>
      </p:sp>
      <p:sp>
        <p:nvSpPr>
          <p:cNvPr id="8" name="Rektangel 7"/>
          <p:cNvSpPr/>
          <p:nvPr/>
        </p:nvSpPr>
        <p:spPr>
          <a:xfrm>
            <a:off x="6768919" y="67962"/>
            <a:ext cx="2305808" cy="553998"/>
          </a:xfrm>
          <a:prstGeom prst="rect">
            <a:avLst/>
          </a:prstGeom>
          <a:solidFill>
            <a:srgbClr val="FF0000"/>
          </a:solidFill>
        </p:spPr>
        <p:txBody>
          <a:bodyPr wrap="square">
            <a:spAutoFit/>
          </a:bodyPr>
          <a:lstStyle/>
          <a:p>
            <a:pPr>
              <a:spcBef>
                <a:spcPts val="1200"/>
              </a:spcBef>
              <a:spcAft>
                <a:spcPts val="600"/>
              </a:spcAft>
            </a:pPr>
            <a:r>
              <a:rPr lang="sv-SE" sz="1000" b="1" i="1" kern="0" dirty="0">
                <a:solidFill>
                  <a:schemeClr val="bg1"/>
                </a:solidFill>
                <a:latin typeface="Calibri" panose="020F0502020204030204" pitchFamily="34" charset="0"/>
              </a:rPr>
              <a:t>Det här en instruktion och inte en exemplarisk bildspelsbild. Bilden visas inte i bildspelet och du kan radera den.</a:t>
            </a:r>
            <a:endParaRPr lang="sv-SE" sz="1000" b="1" dirty="0">
              <a:solidFill>
                <a:schemeClr val="bg1"/>
              </a:solidFill>
            </a:endParaRPr>
          </a:p>
        </p:txBody>
      </p:sp>
    </p:spTree>
    <p:extLst>
      <p:ext uri="{BB962C8B-B14F-4D97-AF65-F5344CB8AC3E}">
        <p14:creationId xmlns:p14="http://schemas.microsoft.com/office/powerpoint/2010/main" val="3599814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ktangel 2"/>
          <p:cNvSpPr/>
          <p:nvPr/>
        </p:nvSpPr>
        <p:spPr>
          <a:xfrm>
            <a:off x="233649" y="4535632"/>
            <a:ext cx="2154382" cy="60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101"/>
          <a:stretch/>
        </p:blipFill>
        <p:spPr bwMode="auto">
          <a:xfrm>
            <a:off x="475025" y="1626125"/>
            <a:ext cx="2206579" cy="339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ruta 19"/>
          <p:cNvSpPr txBox="1"/>
          <p:nvPr/>
        </p:nvSpPr>
        <p:spPr>
          <a:xfrm>
            <a:off x="356976" y="278914"/>
            <a:ext cx="8568357" cy="1009507"/>
          </a:xfrm>
          <a:prstGeom prst="rect">
            <a:avLst/>
          </a:prstGeom>
          <a:noFill/>
        </p:spPr>
        <p:txBody>
          <a:bodyPr wrap="square" rtlCol="0">
            <a:spAutoFit/>
          </a:bodyPr>
          <a:lstStyle/>
          <a:p>
            <a:pPr>
              <a:lnSpc>
                <a:spcPct val="130000"/>
              </a:lnSpc>
              <a:spcAft>
                <a:spcPts val="600"/>
              </a:spcAft>
            </a:pPr>
            <a:endParaRPr lang="sv-SE" sz="1400" dirty="0">
              <a:latin typeface="Calibri" panose="020F0502020204030204" pitchFamily="34" charset="0"/>
              <a:sym typeface="Wingdings"/>
            </a:endParaRPr>
          </a:p>
          <a:p>
            <a:pPr>
              <a:lnSpc>
                <a:spcPct val="130000"/>
              </a:lnSpc>
              <a:spcAft>
                <a:spcPts val="600"/>
              </a:spcAft>
            </a:pPr>
            <a:r>
              <a:rPr lang="sv-SE" sz="1400" dirty="0">
                <a:latin typeface="Calibri" panose="020F0502020204030204" pitchFamily="34" charset="0"/>
                <a:sym typeface="Wingdings"/>
              </a:rPr>
              <a:t>Det finns olika bildmallar som du kan använda i ditt bildspel. Vill du välja andra mallar än standardmallen,</a:t>
            </a:r>
            <a:br>
              <a:rPr lang="sv-SE" sz="1400" dirty="0">
                <a:latin typeface="Calibri" panose="020F0502020204030204" pitchFamily="34" charset="0"/>
                <a:sym typeface="Wingdings"/>
              </a:rPr>
            </a:br>
            <a:r>
              <a:rPr lang="sv-SE" sz="1400" dirty="0">
                <a:latin typeface="Calibri" panose="020F0502020204030204" pitchFamily="34" charset="0"/>
                <a:sym typeface="Wingdings"/>
              </a:rPr>
              <a:t>klicka på pilen vid ”Ny bild” i verktygsfältet. Bildmallarna innehåller text- och bildytor där du monterar ditt innehåll</a:t>
            </a:r>
          </a:p>
        </p:txBody>
      </p:sp>
      <p:sp>
        <p:nvSpPr>
          <p:cNvPr id="21" name="Rubrik 1"/>
          <p:cNvSpPr txBox="1">
            <a:spLocks/>
          </p:cNvSpPr>
          <p:nvPr/>
        </p:nvSpPr>
        <p:spPr>
          <a:xfrm>
            <a:off x="362453" y="131310"/>
            <a:ext cx="8064896" cy="72008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defRPr>
            </a:lvl2pPr>
            <a:lvl3pPr algn="l" rtl="0" eaLnBrk="0" fontAlgn="base" hangingPunct="0">
              <a:spcBef>
                <a:spcPct val="0"/>
              </a:spcBef>
              <a:spcAft>
                <a:spcPct val="0"/>
              </a:spcAft>
              <a:defRPr sz="2400" b="1">
                <a:solidFill>
                  <a:schemeClr val="tx2"/>
                </a:solidFill>
                <a:latin typeface="Arial" pitchFamily="34" charset="0"/>
              </a:defRPr>
            </a:lvl3pPr>
            <a:lvl4pPr algn="l" rtl="0" eaLnBrk="0" fontAlgn="base" hangingPunct="0">
              <a:spcBef>
                <a:spcPct val="0"/>
              </a:spcBef>
              <a:spcAft>
                <a:spcPct val="0"/>
              </a:spcAft>
              <a:defRPr sz="2400" b="1">
                <a:solidFill>
                  <a:schemeClr val="tx2"/>
                </a:solidFill>
                <a:latin typeface="Arial" pitchFamily="34" charset="0"/>
              </a:defRPr>
            </a:lvl4pPr>
            <a:lvl5pPr algn="l" rtl="0" eaLnBrk="0" fontAlgn="base" hangingPunct="0">
              <a:spcBef>
                <a:spcPct val="0"/>
              </a:spcBef>
              <a:spcAft>
                <a:spcPct val="0"/>
              </a:spcAft>
              <a:defRPr sz="2400" b="1">
                <a:solidFill>
                  <a:schemeClr val="tx2"/>
                </a:solidFill>
                <a:latin typeface="Arial" pitchFamily="34" charset="0"/>
              </a:defRPr>
            </a:lvl5pPr>
            <a:lvl6pPr marL="457200" algn="l" rtl="0" fontAlgn="base">
              <a:spcBef>
                <a:spcPct val="0"/>
              </a:spcBef>
              <a:spcAft>
                <a:spcPct val="0"/>
              </a:spcAft>
              <a:defRPr sz="2400" b="1">
                <a:solidFill>
                  <a:schemeClr val="tx2"/>
                </a:solidFill>
                <a:latin typeface="Arial" pitchFamily="34" charset="0"/>
              </a:defRPr>
            </a:lvl6pPr>
            <a:lvl7pPr marL="914400" algn="l" rtl="0" fontAlgn="base">
              <a:spcBef>
                <a:spcPct val="0"/>
              </a:spcBef>
              <a:spcAft>
                <a:spcPct val="0"/>
              </a:spcAft>
              <a:defRPr sz="2400" b="1">
                <a:solidFill>
                  <a:schemeClr val="tx2"/>
                </a:solidFill>
                <a:latin typeface="Arial" pitchFamily="34" charset="0"/>
              </a:defRPr>
            </a:lvl7pPr>
            <a:lvl8pPr marL="1371600" algn="l" rtl="0" fontAlgn="base">
              <a:spcBef>
                <a:spcPct val="0"/>
              </a:spcBef>
              <a:spcAft>
                <a:spcPct val="0"/>
              </a:spcAft>
              <a:defRPr sz="2400" b="1">
                <a:solidFill>
                  <a:schemeClr val="tx2"/>
                </a:solidFill>
                <a:latin typeface="Arial" pitchFamily="34" charset="0"/>
              </a:defRPr>
            </a:lvl8pPr>
            <a:lvl9pPr marL="1828800" algn="l" rtl="0" fontAlgn="base">
              <a:spcBef>
                <a:spcPct val="0"/>
              </a:spcBef>
              <a:spcAft>
                <a:spcPct val="0"/>
              </a:spcAft>
              <a:defRPr sz="2400" b="1">
                <a:solidFill>
                  <a:schemeClr val="tx2"/>
                </a:solidFill>
                <a:latin typeface="Arial" pitchFamily="34" charset="0"/>
              </a:defRPr>
            </a:lvl9pPr>
          </a:lstStyle>
          <a:p>
            <a:r>
              <a:rPr lang="sv-SE" sz="2800" b="0" kern="0" dirty="0">
                <a:solidFill>
                  <a:schemeClr val="tx1"/>
                </a:solidFill>
                <a:latin typeface="Calibri" panose="020F0502020204030204" pitchFamily="34" charset="0"/>
              </a:rPr>
              <a:t>Skapa nya sidor, bildmallar</a:t>
            </a:r>
          </a:p>
        </p:txBody>
      </p:sp>
      <p:sp>
        <p:nvSpPr>
          <p:cNvPr id="22" name="Ellips 21"/>
          <p:cNvSpPr/>
          <p:nvPr/>
        </p:nvSpPr>
        <p:spPr>
          <a:xfrm>
            <a:off x="508381" y="1839270"/>
            <a:ext cx="418945" cy="388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p:cNvSpPr/>
          <p:nvPr/>
        </p:nvSpPr>
        <p:spPr>
          <a:xfrm>
            <a:off x="6768919" y="67962"/>
            <a:ext cx="2305808" cy="553998"/>
          </a:xfrm>
          <a:prstGeom prst="rect">
            <a:avLst/>
          </a:prstGeom>
          <a:solidFill>
            <a:srgbClr val="FF0000"/>
          </a:solidFill>
        </p:spPr>
        <p:txBody>
          <a:bodyPr wrap="square">
            <a:spAutoFit/>
          </a:bodyPr>
          <a:lstStyle/>
          <a:p>
            <a:pPr>
              <a:spcBef>
                <a:spcPts val="1200"/>
              </a:spcBef>
              <a:spcAft>
                <a:spcPts val="600"/>
              </a:spcAft>
            </a:pPr>
            <a:r>
              <a:rPr lang="sv-SE" sz="1000" b="1" i="1" kern="0" dirty="0">
                <a:solidFill>
                  <a:schemeClr val="bg1"/>
                </a:solidFill>
                <a:latin typeface="Calibri" panose="020F0502020204030204" pitchFamily="34" charset="0"/>
              </a:rPr>
              <a:t>Det här en instruktion och inte en exemplarisk bildspelsbild. Bilden visas inte i bildspelet och du kan radera den.</a:t>
            </a:r>
            <a:endParaRPr lang="sv-SE" sz="1000" b="1" dirty="0">
              <a:solidFill>
                <a:schemeClr val="bg1"/>
              </a:solidFill>
            </a:endParaRPr>
          </a:p>
        </p:txBody>
      </p:sp>
      <p:sp>
        <p:nvSpPr>
          <p:cNvPr id="24" name="textruta 23"/>
          <p:cNvSpPr txBox="1"/>
          <p:nvPr/>
        </p:nvSpPr>
        <p:spPr>
          <a:xfrm>
            <a:off x="2883977" y="1533337"/>
            <a:ext cx="4031670" cy="276999"/>
          </a:xfrm>
          <a:prstGeom prst="rect">
            <a:avLst/>
          </a:prstGeom>
          <a:noFill/>
        </p:spPr>
        <p:txBody>
          <a:bodyPr wrap="square" rtlCol="0">
            <a:spAutoFit/>
          </a:bodyPr>
          <a:lstStyle/>
          <a:p>
            <a:r>
              <a:rPr lang="sv-SE" sz="1200" b="1" dirty="0"/>
              <a:t>Bra exempel</a:t>
            </a:r>
          </a:p>
        </p:txBody>
      </p:sp>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405" y="1893574"/>
            <a:ext cx="910637" cy="68770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8464" y="1893913"/>
            <a:ext cx="917627" cy="68726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7265" y="1896556"/>
            <a:ext cx="922782" cy="68726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3426" y="1893722"/>
            <a:ext cx="920164" cy="6872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1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17" b="1117"/>
          <a:stretch/>
        </p:blipFill>
        <p:spPr bwMode="auto">
          <a:xfrm>
            <a:off x="8026424" y="1885872"/>
            <a:ext cx="914900" cy="68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3031" y="1888817"/>
            <a:ext cx="910503" cy="68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0968" y="3292764"/>
            <a:ext cx="921235" cy="6918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94585" y="3309675"/>
            <a:ext cx="925058" cy="6918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25929" y="3314509"/>
            <a:ext cx="926353" cy="6918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4" name="textruta 33"/>
          <p:cNvSpPr txBox="1"/>
          <p:nvPr/>
        </p:nvSpPr>
        <p:spPr>
          <a:xfrm>
            <a:off x="2893690" y="2972721"/>
            <a:ext cx="4031670" cy="276999"/>
          </a:xfrm>
          <a:prstGeom prst="rect">
            <a:avLst/>
          </a:prstGeom>
          <a:noFill/>
        </p:spPr>
        <p:txBody>
          <a:bodyPr wrap="square" rtlCol="0">
            <a:spAutoFit/>
          </a:bodyPr>
          <a:lstStyle/>
          <a:p>
            <a:r>
              <a:rPr lang="sv-SE" sz="1200" b="1" dirty="0"/>
              <a:t>Dåliga exempel</a:t>
            </a:r>
          </a:p>
        </p:txBody>
      </p:sp>
      <p:cxnSp>
        <p:nvCxnSpPr>
          <p:cNvPr id="35" name="Rak 34"/>
          <p:cNvCxnSpPr/>
          <p:nvPr/>
        </p:nvCxnSpPr>
        <p:spPr>
          <a:xfrm>
            <a:off x="2930364" y="3253697"/>
            <a:ext cx="3192345" cy="8045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flipH="1">
            <a:off x="2951669" y="3299381"/>
            <a:ext cx="3204034" cy="76967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ruta 36"/>
          <p:cNvSpPr txBox="1"/>
          <p:nvPr/>
        </p:nvSpPr>
        <p:spPr>
          <a:xfrm>
            <a:off x="2932538" y="4162295"/>
            <a:ext cx="4487595" cy="400110"/>
          </a:xfrm>
          <a:prstGeom prst="rect">
            <a:avLst/>
          </a:prstGeom>
          <a:noFill/>
        </p:spPr>
        <p:txBody>
          <a:bodyPr wrap="square" rtlCol="0">
            <a:spAutoFit/>
          </a:bodyPr>
          <a:lstStyle/>
          <a:p>
            <a:r>
              <a:rPr lang="sv-SE" sz="1000" dirty="0"/>
              <a:t>Undvik för mycket text, inklämda bilder, </a:t>
            </a:r>
            <a:r>
              <a:rPr lang="sv-SE" sz="1000" dirty="0" err="1"/>
              <a:t>clipart</a:t>
            </a:r>
            <a:r>
              <a:rPr lang="sv-SE" sz="1000" dirty="0"/>
              <a:t> i olika stilar och bilder eller texter som delvis täcker logotypen.</a:t>
            </a:r>
          </a:p>
        </p:txBody>
      </p:sp>
      <p:sp>
        <p:nvSpPr>
          <p:cNvPr id="38" name="textruta 37"/>
          <p:cNvSpPr txBox="1"/>
          <p:nvPr/>
        </p:nvSpPr>
        <p:spPr>
          <a:xfrm>
            <a:off x="358517" y="1298505"/>
            <a:ext cx="4031670" cy="276999"/>
          </a:xfrm>
          <a:prstGeom prst="rect">
            <a:avLst/>
          </a:prstGeom>
          <a:noFill/>
        </p:spPr>
        <p:txBody>
          <a:bodyPr wrap="square" rtlCol="0">
            <a:spAutoFit/>
          </a:bodyPr>
          <a:lstStyle/>
          <a:p>
            <a:r>
              <a:rPr lang="sv-SE" sz="1200" b="1" dirty="0"/>
              <a:t>Skapa ny sida</a:t>
            </a:r>
          </a:p>
        </p:txBody>
      </p:sp>
    </p:spTree>
    <p:extLst>
      <p:ext uri="{BB962C8B-B14F-4D97-AF65-F5344CB8AC3E}">
        <p14:creationId xmlns:p14="http://schemas.microsoft.com/office/powerpoint/2010/main" val="2238201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ubrik 1"/>
          <p:cNvSpPr txBox="1">
            <a:spLocks/>
          </p:cNvSpPr>
          <p:nvPr/>
        </p:nvSpPr>
        <p:spPr>
          <a:xfrm>
            <a:off x="379406" y="303498"/>
            <a:ext cx="8280920" cy="54006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defRPr>
            </a:lvl2pPr>
            <a:lvl3pPr algn="l" rtl="0" eaLnBrk="0" fontAlgn="base" hangingPunct="0">
              <a:spcBef>
                <a:spcPct val="0"/>
              </a:spcBef>
              <a:spcAft>
                <a:spcPct val="0"/>
              </a:spcAft>
              <a:defRPr sz="2400" b="1">
                <a:solidFill>
                  <a:schemeClr val="tx2"/>
                </a:solidFill>
                <a:latin typeface="Arial" pitchFamily="34" charset="0"/>
              </a:defRPr>
            </a:lvl3pPr>
            <a:lvl4pPr algn="l" rtl="0" eaLnBrk="0" fontAlgn="base" hangingPunct="0">
              <a:spcBef>
                <a:spcPct val="0"/>
              </a:spcBef>
              <a:spcAft>
                <a:spcPct val="0"/>
              </a:spcAft>
              <a:defRPr sz="2400" b="1">
                <a:solidFill>
                  <a:schemeClr val="tx2"/>
                </a:solidFill>
                <a:latin typeface="Arial" pitchFamily="34" charset="0"/>
              </a:defRPr>
            </a:lvl4pPr>
            <a:lvl5pPr algn="l" rtl="0" eaLnBrk="0" fontAlgn="base" hangingPunct="0">
              <a:spcBef>
                <a:spcPct val="0"/>
              </a:spcBef>
              <a:spcAft>
                <a:spcPct val="0"/>
              </a:spcAft>
              <a:defRPr sz="2400" b="1">
                <a:solidFill>
                  <a:schemeClr val="tx2"/>
                </a:solidFill>
                <a:latin typeface="Arial" pitchFamily="34" charset="0"/>
              </a:defRPr>
            </a:lvl5pPr>
            <a:lvl6pPr marL="457200" algn="l" rtl="0" fontAlgn="base">
              <a:spcBef>
                <a:spcPct val="0"/>
              </a:spcBef>
              <a:spcAft>
                <a:spcPct val="0"/>
              </a:spcAft>
              <a:defRPr sz="2400" b="1">
                <a:solidFill>
                  <a:schemeClr val="tx2"/>
                </a:solidFill>
                <a:latin typeface="Arial" pitchFamily="34" charset="0"/>
              </a:defRPr>
            </a:lvl6pPr>
            <a:lvl7pPr marL="914400" algn="l" rtl="0" fontAlgn="base">
              <a:spcBef>
                <a:spcPct val="0"/>
              </a:spcBef>
              <a:spcAft>
                <a:spcPct val="0"/>
              </a:spcAft>
              <a:defRPr sz="2400" b="1">
                <a:solidFill>
                  <a:schemeClr val="tx2"/>
                </a:solidFill>
                <a:latin typeface="Arial" pitchFamily="34" charset="0"/>
              </a:defRPr>
            </a:lvl7pPr>
            <a:lvl8pPr marL="1371600" algn="l" rtl="0" fontAlgn="base">
              <a:spcBef>
                <a:spcPct val="0"/>
              </a:spcBef>
              <a:spcAft>
                <a:spcPct val="0"/>
              </a:spcAft>
              <a:defRPr sz="2400" b="1">
                <a:solidFill>
                  <a:schemeClr val="tx2"/>
                </a:solidFill>
                <a:latin typeface="Arial" pitchFamily="34" charset="0"/>
              </a:defRPr>
            </a:lvl8pPr>
            <a:lvl9pPr marL="1828800" algn="l" rtl="0" fontAlgn="base">
              <a:spcBef>
                <a:spcPct val="0"/>
              </a:spcBef>
              <a:spcAft>
                <a:spcPct val="0"/>
              </a:spcAft>
              <a:defRPr sz="2400" b="1">
                <a:solidFill>
                  <a:schemeClr val="tx2"/>
                </a:solidFill>
                <a:latin typeface="Arial" pitchFamily="34" charset="0"/>
              </a:defRPr>
            </a:lvl9pPr>
          </a:lstStyle>
          <a:p>
            <a:pPr>
              <a:spcAft>
                <a:spcPts val="600"/>
              </a:spcAft>
            </a:pPr>
            <a:r>
              <a:rPr lang="sv-SE" sz="2800" b="0" kern="0" dirty="0">
                <a:solidFill>
                  <a:srgbClr val="555555"/>
                </a:solidFill>
                <a:latin typeface="Calibri" panose="020F0502020204030204" pitchFamily="34" charset="0"/>
              </a:rPr>
              <a:t>Vill du berätta om Umeå</a:t>
            </a:r>
            <a:br>
              <a:rPr lang="sv-SE" sz="2800" b="0" kern="0" dirty="0">
                <a:solidFill>
                  <a:srgbClr val="555555"/>
                </a:solidFill>
                <a:latin typeface="Calibri" panose="020F0502020204030204" pitchFamily="34" charset="0"/>
              </a:rPr>
            </a:br>
            <a:r>
              <a:rPr lang="sv-SE" sz="2800" b="0" kern="0" dirty="0">
                <a:solidFill>
                  <a:srgbClr val="555555"/>
                </a:solidFill>
                <a:latin typeface="Calibri" panose="020F0502020204030204" pitchFamily="34" charset="0"/>
              </a:rPr>
              <a:t>och organisationen Umeå kommun?</a:t>
            </a:r>
            <a:endParaRPr lang="sv-SE" sz="2800" b="0" i="1" kern="0" dirty="0">
              <a:solidFill>
                <a:srgbClr val="FF0000"/>
              </a:solidFill>
              <a:latin typeface="Calibri" panose="020F0502020204030204" pitchFamily="34" charset="0"/>
            </a:endParaRPr>
          </a:p>
        </p:txBody>
      </p:sp>
      <p:sp>
        <p:nvSpPr>
          <p:cNvPr id="39" name="Rektangel 38"/>
          <p:cNvSpPr/>
          <p:nvPr/>
        </p:nvSpPr>
        <p:spPr>
          <a:xfrm>
            <a:off x="389738" y="1258022"/>
            <a:ext cx="8316488" cy="3051605"/>
          </a:xfrm>
          <a:prstGeom prst="rect">
            <a:avLst/>
          </a:prstGeom>
        </p:spPr>
        <p:txBody>
          <a:bodyPr wrap="square">
            <a:spAutoFit/>
          </a:bodyPr>
          <a:lstStyle/>
          <a:p>
            <a:pPr>
              <a:lnSpc>
                <a:spcPct val="130000"/>
              </a:lnSpc>
              <a:spcBef>
                <a:spcPts val="1200"/>
              </a:spcBef>
              <a:spcAft>
                <a:spcPts val="600"/>
              </a:spcAft>
            </a:pPr>
            <a:r>
              <a:rPr lang="sv-SE" sz="1100" b="1" dirty="0">
                <a:solidFill>
                  <a:srgbClr val="555555"/>
                </a:solidFill>
              </a:rPr>
              <a:t>Färdig presentation</a:t>
            </a:r>
            <a:br>
              <a:rPr lang="sv-SE" sz="1100" b="1" dirty="0">
                <a:solidFill>
                  <a:srgbClr val="555555"/>
                </a:solidFill>
              </a:rPr>
            </a:br>
            <a:r>
              <a:rPr lang="sv-SE" sz="1100" dirty="0">
                <a:solidFill>
                  <a:srgbClr val="555555"/>
                </a:solidFill>
              </a:rPr>
              <a:t>Använd presentationen som den är eller plocka sidor och innehåll: </a:t>
            </a:r>
            <a:r>
              <a:rPr lang="sv-SE" sz="1100" dirty="0">
                <a:solidFill>
                  <a:srgbClr val="555555"/>
                </a:solidFill>
                <a:hlinkClick r:id="rId2"/>
              </a:rPr>
              <a:t>www.umea.se/informationsmaterial</a:t>
            </a:r>
            <a:endParaRPr lang="sv-SE" sz="1100" dirty="0">
              <a:solidFill>
                <a:srgbClr val="555555"/>
              </a:solidFill>
            </a:endParaRPr>
          </a:p>
          <a:p>
            <a:pPr>
              <a:lnSpc>
                <a:spcPct val="130000"/>
              </a:lnSpc>
              <a:spcBef>
                <a:spcPts val="1200"/>
              </a:spcBef>
              <a:spcAft>
                <a:spcPts val="600"/>
              </a:spcAft>
            </a:pPr>
            <a:r>
              <a:rPr lang="sv-SE" sz="1100" b="1" dirty="0"/>
              <a:t>Fakta och statistik</a:t>
            </a:r>
            <a:r>
              <a:rPr lang="sv-SE" sz="1100" dirty="0"/>
              <a:t/>
            </a:r>
            <a:br>
              <a:rPr lang="sv-SE" sz="1100" dirty="0"/>
            </a:br>
            <a:r>
              <a:rPr lang="sv-SE" sz="1100" dirty="0"/>
              <a:t>Statistik om befolkning, bostäder och byggande, förvärvsarbete, rapporter om kommunens utveckling inom olika områden och statistikdatabas: </a:t>
            </a:r>
            <a:r>
              <a:rPr lang="sv-SE" sz="1100" dirty="0">
                <a:hlinkClick r:id="rId3"/>
              </a:rPr>
              <a:t>www.umea.se/statistik</a:t>
            </a:r>
            <a:r>
              <a:rPr lang="sv-SE" sz="1100" dirty="0"/>
              <a:t/>
            </a:r>
            <a:br>
              <a:rPr lang="sv-SE" sz="1100" dirty="0"/>
            </a:br>
            <a:r>
              <a:rPr lang="sv-SE" sz="1100" dirty="0"/>
              <a:t>Fakta om Umeå: </a:t>
            </a:r>
            <a:r>
              <a:rPr lang="sv-SE" sz="1100" dirty="0">
                <a:hlinkClick r:id="rId4"/>
              </a:rPr>
              <a:t>www.umea.se/fakta</a:t>
            </a:r>
            <a:endParaRPr lang="sv-SE" sz="1100" dirty="0"/>
          </a:p>
          <a:p>
            <a:pPr>
              <a:lnSpc>
                <a:spcPct val="130000"/>
              </a:lnSpc>
              <a:spcBef>
                <a:spcPts val="600"/>
              </a:spcBef>
              <a:spcAft>
                <a:spcPts val="600"/>
              </a:spcAft>
            </a:pPr>
            <a:r>
              <a:rPr lang="sv-SE" sz="1100" b="1" dirty="0"/>
              <a:t>Bilder</a:t>
            </a:r>
            <a:br>
              <a:rPr lang="sv-SE" sz="1100" b="1" dirty="0"/>
            </a:br>
            <a:r>
              <a:rPr lang="sv-SE" sz="1100" dirty="0"/>
              <a:t>Hämta gärna bilder från kommunens bilddatabas: </a:t>
            </a:r>
            <a:r>
              <a:rPr lang="sv-SE" sz="1100" dirty="0">
                <a:hlinkClick r:id="rId5"/>
              </a:rPr>
              <a:t>www.umea.se/bilderkommun</a:t>
            </a:r>
            <a:endParaRPr lang="sv-SE" sz="1100" dirty="0"/>
          </a:p>
          <a:p>
            <a:pPr>
              <a:lnSpc>
                <a:spcPct val="130000"/>
              </a:lnSpc>
              <a:spcBef>
                <a:spcPts val="600"/>
              </a:spcBef>
              <a:spcAft>
                <a:spcPts val="600"/>
              </a:spcAft>
            </a:pPr>
            <a:r>
              <a:rPr lang="sv-SE" sz="1100" b="1" dirty="0"/>
              <a:t>Organisation</a:t>
            </a:r>
            <a:r>
              <a:rPr lang="sv-SE" sz="1100" dirty="0"/>
              <a:t/>
            </a:r>
            <a:br>
              <a:rPr lang="sv-SE" sz="1100" dirty="0"/>
            </a:br>
            <a:r>
              <a:rPr lang="sv-SE" sz="1100" dirty="0"/>
              <a:t>Information om kommunens organisation och organisationsskisser:  </a:t>
            </a:r>
            <a:r>
              <a:rPr lang="sv-SE" sz="1100" dirty="0">
                <a:hlinkClick r:id="rId6"/>
              </a:rPr>
              <a:t>www.umea.se/organisation</a:t>
            </a:r>
            <a:r>
              <a:rPr lang="sv-SE" sz="1100" dirty="0"/>
              <a:t> Mall för egen organisationsskiss: </a:t>
            </a:r>
            <a:r>
              <a:rPr lang="sv-SE" sz="1100" dirty="0">
                <a:hlinkClick r:id="rId7"/>
              </a:rPr>
              <a:t>www.umea.se/mallar</a:t>
            </a:r>
            <a:endParaRPr lang="sv-SE" sz="1100" dirty="0"/>
          </a:p>
        </p:txBody>
      </p:sp>
      <p:sp>
        <p:nvSpPr>
          <p:cNvPr id="7" name="Rektangel 6"/>
          <p:cNvSpPr/>
          <p:nvPr/>
        </p:nvSpPr>
        <p:spPr>
          <a:xfrm>
            <a:off x="6768919" y="67962"/>
            <a:ext cx="2305808" cy="553998"/>
          </a:xfrm>
          <a:prstGeom prst="rect">
            <a:avLst/>
          </a:prstGeom>
          <a:solidFill>
            <a:srgbClr val="FF0000"/>
          </a:solidFill>
        </p:spPr>
        <p:txBody>
          <a:bodyPr wrap="square">
            <a:spAutoFit/>
          </a:bodyPr>
          <a:lstStyle/>
          <a:p>
            <a:pPr>
              <a:spcBef>
                <a:spcPts val="1200"/>
              </a:spcBef>
              <a:spcAft>
                <a:spcPts val="600"/>
              </a:spcAft>
            </a:pPr>
            <a:r>
              <a:rPr lang="sv-SE" sz="1000" b="1" i="1" kern="0" dirty="0">
                <a:solidFill>
                  <a:schemeClr val="bg1"/>
                </a:solidFill>
                <a:latin typeface="Calibri" panose="020F0502020204030204" pitchFamily="34" charset="0"/>
              </a:rPr>
              <a:t>Det här en instruktion och inte en exemplarisk bildspelsbild. Bilden visas inte i bildspelet och du kan radera den.</a:t>
            </a:r>
            <a:endParaRPr lang="sv-SE" sz="1000" b="1" dirty="0">
              <a:solidFill>
                <a:schemeClr val="bg1"/>
              </a:solidFill>
            </a:endParaRPr>
          </a:p>
        </p:txBody>
      </p:sp>
    </p:spTree>
    <p:extLst>
      <p:ext uri="{BB962C8B-B14F-4D97-AF65-F5344CB8AC3E}">
        <p14:creationId xmlns:p14="http://schemas.microsoft.com/office/powerpoint/2010/main" val="3597312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ktangel 1"/>
          <p:cNvSpPr/>
          <p:nvPr/>
        </p:nvSpPr>
        <p:spPr>
          <a:xfrm>
            <a:off x="168227" y="3623978"/>
            <a:ext cx="1728192" cy="63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2" name="Rektangel 51"/>
          <p:cNvSpPr/>
          <p:nvPr/>
        </p:nvSpPr>
        <p:spPr>
          <a:xfrm>
            <a:off x="124773" y="4244271"/>
            <a:ext cx="1728192" cy="84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3" name="Rektangel 52"/>
          <p:cNvSpPr/>
          <p:nvPr/>
        </p:nvSpPr>
        <p:spPr bwMode="auto">
          <a:xfrm>
            <a:off x="441415" y="2210859"/>
            <a:ext cx="288032" cy="144016"/>
          </a:xfrm>
          <a:prstGeom prst="rect">
            <a:avLst/>
          </a:prstGeom>
          <a:solidFill>
            <a:srgbClr val="8CBE00"/>
          </a:solidFill>
          <a:ln>
            <a:noFill/>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pitchFamily="18" charset="0"/>
            </a:endParaRPr>
          </a:p>
        </p:txBody>
      </p:sp>
      <p:sp>
        <p:nvSpPr>
          <p:cNvPr id="54" name="Rektangel 53"/>
          <p:cNvSpPr/>
          <p:nvPr/>
        </p:nvSpPr>
        <p:spPr bwMode="auto">
          <a:xfrm>
            <a:off x="441415" y="1778811"/>
            <a:ext cx="288000" cy="144016"/>
          </a:xfrm>
          <a:prstGeom prst="rect">
            <a:avLst/>
          </a:prstGeom>
          <a:solidFill>
            <a:srgbClr val="E4B1C2"/>
          </a:solidFill>
          <a:ln>
            <a:noFill/>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pitchFamily="18" charset="0"/>
            </a:endParaRPr>
          </a:p>
        </p:txBody>
      </p:sp>
      <p:sp>
        <p:nvSpPr>
          <p:cNvPr id="57" name="Rektangel 56"/>
          <p:cNvSpPr/>
          <p:nvPr/>
        </p:nvSpPr>
        <p:spPr bwMode="auto">
          <a:xfrm>
            <a:off x="441415" y="875765"/>
            <a:ext cx="288032" cy="144016"/>
          </a:xfrm>
          <a:prstGeom prst="rect">
            <a:avLst/>
          </a:prstGeom>
          <a:solidFill>
            <a:srgbClr val="00A01E"/>
          </a:solidFill>
          <a:ln>
            <a:noFill/>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pitchFamily="18" charset="0"/>
            </a:endParaRPr>
          </a:p>
        </p:txBody>
      </p:sp>
      <p:sp>
        <p:nvSpPr>
          <p:cNvPr id="58" name="Rektangel 57"/>
          <p:cNvSpPr/>
          <p:nvPr/>
        </p:nvSpPr>
        <p:spPr bwMode="auto">
          <a:xfrm>
            <a:off x="441415" y="1270106"/>
            <a:ext cx="288000" cy="144016"/>
          </a:xfrm>
          <a:prstGeom prst="rect">
            <a:avLst/>
          </a:prstGeom>
          <a:solidFill>
            <a:srgbClr val="D1E8FF"/>
          </a:solidFill>
          <a:ln>
            <a:noFill/>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pitchFamily="18" charset="0"/>
            </a:endParaRPr>
          </a:p>
        </p:txBody>
      </p:sp>
      <p:sp>
        <p:nvSpPr>
          <p:cNvPr id="59" name="Rektangel 58"/>
          <p:cNvSpPr/>
          <p:nvPr/>
        </p:nvSpPr>
        <p:spPr>
          <a:xfrm>
            <a:off x="729447" y="827322"/>
            <a:ext cx="3672408" cy="2246769"/>
          </a:xfrm>
          <a:prstGeom prst="rect">
            <a:avLst/>
          </a:prstGeom>
        </p:spPr>
        <p:txBody>
          <a:bodyPr wrap="square">
            <a:spAutoFit/>
          </a:bodyPr>
          <a:lstStyle/>
          <a:p>
            <a:r>
              <a:rPr lang="sv-SE" sz="1000" dirty="0">
                <a:solidFill>
                  <a:srgbClr val="555555"/>
                </a:solidFill>
                <a:latin typeface="Calibri" panose="020F0502020204030204" pitchFamily="34" charset="0"/>
                <a:sym typeface="Wingdings"/>
              </a:rPr>
              <a:t>Grundfärg, grön (RGB 0, 160, 30) </a:t>
            </a:r>
            <a:br>
              <a:rPr lang="sv-SE" sz="1000" dirty="0">
                <a:solidFill>
                  <a:srgbClr val="555555"/>
                </a:solidFill>
                <a:latin typeface="Calibri" panose="020F0502020204030204" pitchFamily="34" charset="0"/>
                <a:sym typeface="Wingdings"/>
              </a:rPr>
            </a:br>
            <a:r>
              <a:rPr lang="sv-SE" sz="1000" i="1" dirty="0">
                <a:solidFill>
                  <a:srgbClr val="555555"/>
                </a:solidFill>
                <a:latin typeface="Calibri" panose="020F0502020204030204" pitchFamily="34" charset="0"/>
                <a:sym typeface="Wingdings"/>
              </a:rPr>
              <a:t>Informationsgrafik</a:t>
            </a:r>
          </a:p>
          <a:p>
            <a:pPr lvl="0"/>
            <a:endParaRPr lang="sv-SE" sz="1000" dirty="0">
              <a:solidFill>
                <a:srgbClr val="555555"/>
              </a:solidFill>
              <a:latin typeface="Calibri" panose="020F0502020204030204" pitchFamily="34" charset="0"/>
              <a:sym typeface="Wingdings"/>
            </a:endParaRPr>
          </a:p>
          <a:p>
            <a:pPr lvl="0"/>
            <a:r>
              <a:rPr lang="sv-SE" sz="1000" dirty="0">
                <a:solidFill>
                  <a:srgbClr val="555555"/>
                </a:solidFill>
                <a:latin typeface="Calibri" panose="020F0502020204030204" pitchFamily="34" charset="0"/>
                <a:sym typeface="Wingdings"/>
              </a:rPr>
              <a:t>Grundfärg, ljusblå (RGB 209, 232, 255)</a:t>
            </a:r>
          </a:p>
          <a:p>
            <a:pPr lvl="0"/>
            <a:r>
              <a:rPr lang="sv-SE" sz="1000" i="1" dirty="0">
                <a:solidFill>
                  <a:srgbClr val="555555"/>
                </a:solidFill>
                <a:latin typeface="Calibri" panose="020F0502020204030204" pitchFamily="34" charset="0"/>
                <a:sym typeface="Wingdings"/>
              </a:rPr>
              <a:t>Färgplattor, informationsgrafik</a:t>
            </a:r>
          </a:p>
          <a:p>
            <a:pPr lvl="0"/>
            <a:endParaRPr lang="sv-SE" sz="1000" i="1" dirty="0">
              <a:solidFill>
                <a:srgbClr val="555555"/>
              </a:solidFill>
              <a:latin typeface="Calibri" panose="020F0502020204030204" pitchFamily="34" charset="0"/>
              <a:sym typeface="Wingdings"/>
            </a:endParaRPr>
          </a:p>
          <a:p>
            <a:pPr lvl="0"/>
            <a:r>
              <a:rPr lang="sv-SE" sz="1000" dirty="0">
                <a:solidFill>
                  <a:srgbClr val="555555"/>
                </a:solidFill>
                <a:latin typeface="Calibri" panose="020F0502020204030204" pitchFamily="34" charset="0"/>
                <a:sym typeface="Wingdings"/>
              </a:rPr>
              <a:t>Komplementfärg, rosa (RGB 228, 177, 194)</a:t>
            </a:r>
          </a:p>
          <a:p>
            <a:r>
              <a:rPr lang="sv-SE" sz="1000" i="1" dirty="0">
                <a:solidFill>
                  <a:srgbClr val="555555"/>
                </a:solidFill>
                <a:latin typeface="Calibri" panose="020F0502020204030204" pitchFamily="34" charset="0"/>
                <a:sym typeface="Wingdings"/>
              </a:rPr>
              <a:t>Informationsgrafik</a:t>
            </a:r>
          </a:p>
          <a:p>
            <a:endParaRPr lang="sv-SE" sz="1000" i="1" dirty="0">
              <a:solidFill>
                <a:srgbClr val="555555"/>
              </a:solidFill>
              <a:latin typeface="Calibri" panose="020F0502020204030204" pitchFamily="34" charset="0"/>
              <a:sym typeface="Wingdings"/>
            </a:endParaRPr>
          </a:p>
          <a:p>
            <a:r>
              <a:rPr lang="sv-SE" sz="1000" dirty="0">
                <a:solidFill>
                  <a:srgbClr val="555555"/>
                </a:solidFill>
                <a:latin typeface="Calibri" panose="020F0502020204030204" pitchFamily="34" charset="0"/>
                <a:sym typeface="Wingdings"/>
              </a:rPr>
              <a:t>Komplementfärg, ljusgrön (RGB 140, 190, 0)</a:t>
            </a:r>
          </a:p>
          <a:p>
            <a:r>
              <a:rPr lang="sv-SE" sz="1000" i="1" dirty="0">
                <a:solidFill>
                  <a:srgbClr val="555555"/>
                </a:solidFill>
                <a:latin typeface="Calibri" panose="020F0502020204030204" pitchFamily="34" charset="0"/>
                <a:sym typeface="Wingdings"/>
              </a:rPr>
              <a:t>Informationsgrafik</a:t>
            </a:r>
          </a:p>
          <a:p>
            <a:endParaRPr lang="sv-SE" sz="1000" dirty="0">
              <a:solidFill>
                <a:srgbClr val="555555"/>
              </a:solidFill>
              <a:latin typeface="Calibri" panose="020F0502020204030204" pitchFamily="34" charset="0"/>
              <a:sym typeface="Wingdings"/>
            </a:endParaRPr>
          </a:p>
          <a:p>
            <a:endParaRPr lang="sv-SE" sz="1000" i="1" dirty="0">
              <a:solidFill>
                <a:srgbClr val="555555"/>
              </a:solidFill>
              <a:latin typeface="Calibri" panose="020F0502020204030204" pitchFamily="34" charset="0"/>
              <a:sym typeface="Wingdings"/>
            </a:endParaRPr>
          </a:p>
          <a:p>
            <a:pPr lvl="0"/>
            <a:endParaRPr lang="sv-SE" sz="1000" i="1" dirty="0">
              <a:solidFill>
                <a:srgbClr val="555555"/>
              </a:solidFill>
              <a:latin typeface="Calibri" panose="020F0502020204030204" pitchFamily="34" charset="0"/>
              <a:sym typeface="Wingdings"/>
            </a:endParaRPr>
          </a:p>
        </p:txBody>
      </p:sp>
      <p:sp>
        <p:nvSpPr>
          <p:cNvPr id="60" name="textruta 59"/>
          <p:cNvSpPr txBox="1"/>
          <p:nvPr/>
        </p:nvSpPr>
        <p:spPr>
          <a:xfrm>
            <a:off x="336985" y="4842723"/>
            <a:ext cx="3528392" cy="230832"/>
          </a:xfrm>
          <a:prstGeom prst="rect">
            <a:avLst/>
          </a:prstGeom>
          <a:noFill/>
        </p:spPr>
        <p:txBody>
          <a:bodyPr wrap="square" rtlCol="0">
            <a:spAutoFit/>
          </a:bodyPr>
          <a:lstStyle/>
          <a:p>
            <a:r>
              <a:rPr lang="sv-SE" sz="900" i="1" dirty="0"/>
              <a:t>Läs mer om kommunens grafiska profil: </a:t>
            </a:r>
            <a:r>
              <a:rPr lang="sv-SE" sz="900" i="1" dirty="0">
                <a:hlinkClick r:id="rId3"/>
              </a:rPr>
              <a:t>www.umea.se/profil</a:t>
            </a:r>
            <a:endParaRPr lang="sv-SE" sz="900" i="1" dirty="0"/>
          </a:p>
        </p:txBody>
      </p:sp>
      <p:sp>
        <p:nvSpPr>
          <p:cNvPr id="61" name="Rektangel 60"/>
          <p:cNvSpPr/>
          <p:nvPr/>
        </p:nvSpPr>
        <p:spPr>
          <a:xfrm>
            <a:off x="4413079" y="674710"/>
            <a:ext cx="2789370" cy="2246769"/>
          </a:xfrm>
          <a:prstGeom prst="rect">
            <a:avLst/>
          </a:prstGeom>
        </p:spPr>
        <p:txBody>
          <a:bodyPr wrap="square">
            <a:spAutoFit/>
          </a:bodyPr>
          <a:lstStyle/>
          <a:p>
            <a:pPr>
              <a:tabLst>
                <a:tab pos="358775" algn="l"/>
              </a:tabLst>
            </a:pPr>
            <a:endParaRPr lang="sv-SE" sz="1000" dirty="0">
              <a:solidFill>
                <a:srgbClr val="555555"/>
              </a:solidFill>
              <a:latin typeface="Calibri" panose="020F0502020204030204" pitchFamily="34" charset="0"/>
              <a:sym typeface="Wingdings"/>
            </a:endParaRPr>
          </a:p>
          <a:p>
            <a:pPr>
              <a:tabLst>
                <a:tab pos="358775" algn="l"/>
              </a:tabLst>
            </a:pPr>
            <a:r>
              <a:rPr lang="sv-SE" sz="1000" dirty="0">
                <a:solidFill>
                  <a:srgbClr val="555555"/>
                </a:solidFill>
                <a:latin typeface="Calibri" panose="020F0502020204030204" pitchFamily="34" charset="0"/>
                <a:sym typeface="Wingdings"/>
              </a:rPr>
              <a:t>	Grön (RGB 0, 160, 30)</a:t>
            </a:r>
          </a:p>
          <a:p>
            <a:pPr>
              <a:tabLst>
                <a:tab pos="358775" algn="l"/>
              </a:tabLst>
            </a:pPr>
            <a:r>
              <a:rPr lang="sv-SE" sz="1000" dirty="0">
                <a:solidFill>
                  <a:srgbClr val="555555"/>
                </a:solidFill>
                <a:latin typeface="Calibri" panose="020F0502020204030204" pitchFamily="34" charset="0"/>
                <a:sym typeface="Wingdings"/>
              </a:rPr>
              <a:t>	</a:t>
            </a:r>
            <a:r>
              <a:rPr lang="sv-SE" sz="1000" i="1" dirty="0">
                <a:solidFill>
                  <a:srgbClr val="555555"/>
                </a:solidFill>
                <a:latin typeface="Calibri" panose="020F0502020204030204" pitchFamily="34" charset="0"/>
                <a:sym typeface="Wingdings"/>
              </a:rPr>
              <a:t>Positivt resultat eller positiv trend</a:t>
            </a:r>
          </a:p>
          <a:p>
            <a:pPr>
              <a:tabLst>
                <a:tab pos="358775" algn="l"/>
              </a:tabLst>
            </a:pPr>
            <a:r>
              <a:rPr lang="sv-SE" sz="1000" dirty="0">
                <a:solidFill>
                  <a:srgbClr val="555555"/>
                </a:solidFill>
                <a:latin typeface="Calibri" panose="020F0502020204030204" pitchFamily="34" charset="0"/>
                <a:sym typeface="Wingdings"/>
              </a:rPr>
              <a:t>	</a:t>
            </a:r>
          </a:p>
          <a:p>
            <a:pPr>
              <a:tabLst>
                <a:tab pos="358775" algn="l"/>
              </a:tabLst>
            </a:pPr>
            <a:r>
              <a:rPr lang="sv-SE" sz="1000" dirty="0">
                <a:solidFill>
                  <a:srgbClr val="555555"/>
                </a:solidFill>
                <a:latin typeface="Calibri" panose="020F0502020204030204" pitchFamily="34" charset="0"/>
                <a:sym typeface="Wingdings"/>
              </a:rPr>
              <a:t>	Gul (RGB 255, 255, 0)</a:t>
            </a:r>
          </a:p>
          <a:p>
            <a:pPr>
              <a:tabLst>
                <a:tab pos="358775" algn="l"/>
              </a:tabLst>
            </a:pPr>
            <a:r>
              <a:rPr lang="sv-SE" sz="1000" dirty="0">
                <a:solidFill>
                  <a:srgbClr val="555555"/>
                </a:solidFill>
                <a:latin typeface="Calibri" panose="020F0502020204030204" pitchFamily="34" charset="0"/>
                <a:sym typeface="Wingdings"/>
              </a:rPr>
              <a:t>	</a:t>
            </a:r>
            <a:r>
              <a:rPr lang="sv-SE" sz="1000" i="1" dirty="0">
                <a:solidFill>
                  <a:srgbClr val="555555"/>
                </a:solidFill>
                <a:latin typeface="Calibri" panose="020F0502020204030204" pitchFamily="34" charset="0"/>
                <a:sym typeface="Wingdings"/>
              </a:rPr>
              <a:t>Oförändrat resultat eller oförändrad trend</a:t>
            </a:r>
          </a:p>
          <a:p>
            <a:pPr>
              <a:tabLst>
                <a:tab pos="358775" algn="l"/>
              </a:tabLst>
            </a:pPr>
            <a:r>
              <a:rPr lang="sv-SE" sz="1000" dirty="0">
                <a:solidFill>
                  <a:srgbClr val="555555"/>
                </a:solidFill>
                <a:latin typeface="Calibri" panose="020F0502020204030204" pitchFamily="34" charset="0"/>
                <a:sym typeface="Wingdings"/>
              </a:rPr>
              <a:t>		</a:t>
            </a:r>
          </a:p>
          <a:p>
            <a:pPr>
              <a:tabLst>
                <a:tab pos="358775" algn="l"/>
              </a:tabLst>
            </a:pPr>
            <a:r>
              <a:rPr lang="sv-SE" sz="1000" dirty="0">
                <a:solidFill>
                  <a:srgbClr val="555555"/>
                </a:solidFill>
                <a:latin typeface="Calibri" panose="020F0502020204030204" pitchFamily="34" charset="0"/>
                <a:sym typeface="Wingdings"/>
              </a:rPr>
              <a:t>	Röd (RGB 255, 0, 0)</a:t>
            </a:r>
            <a:br>
              <a:rPr lang="sv-SE" sz="1000" dirty="0">
                <a:solidFill>
                  <a:srgbClr val="555555"/>
                </a:solidFill>
                <a:latin typeface="Calibri" panose="020F0502020204030204" pitchFamily="34" charset="0"/>
                <a:sym typeface="Wingdings"/>
              </a:rPr>
            </a:br>
            <a:r>
              <a:rPr lang="sv-SE" sz="1000" dirty="0">
                <a:solidFill>
                  <a:srgbClr val="555555"/>
                </a:solidFill>
                <a:latin typeface="Calibri" panose="020F0502020204030204" pitchFamily="34" charset="0"/>
                <a:sym typeface="Wingdings"/>
              </a:rPr>
              <a:t>	</a:t>
            </a:r>
            <a:r>
              <a:rPr lang="sv-SE" sz="1000" i="1" dirty="0">
                <a:solidFill>
                  <a:srgbClr val="555555"/>
                </a:solidFill>
                <a:latin typeface="Calibri" panose="020F0502020204030204" pitchFamily="34" charset="0"/>
                <a:sym typeface="Wingdings"/>
              </a:rPr>
              <a:t>Negativt resultat eller negativ trend</a:t>
            </a:r>
          </a:p>
          <a:p>
            <a:pPr>
              <a:tabLst>
                <a:tab pos="358775" algn="l"/>
              </a:tabLst>
            </a:pPr>
            <a:r>
              <a:rPr lang="sv-SE" sz="1000" dirty="0">
                <a:solidFill>
                  <a:srgbClr val="555555"/>
                </a:solidFill>
                <a:latin typeface="Calibri" panose="020F0502020204030204" pitchFamily="34" charset="0"/>
                <a:sym typeface="Wingdings"/>
              </a:rPr>
              <a:t>		</a:t>
            </a:r>
          </a:p>
          <a:p>
            <a:pPr>
              <a:tabLst>
                <a:tab pos="358775" algn="l"/>
              </a:tabLst>
            </a:pPr>
            <a:r>
              <a:rPr lang="sv-SE" sz="1000" dirty="0">
                <a:solidFill>
                  <a:srgbClr val="555555"/>
                </a:solidFill>
                <a:latin typeface="Calibri" panose="020F0502020204030204" pitchFamily="34" charset="0"/>
                <a:sym typeface="Wingdings"/>
              </a:rPr>
              <a:t>	Orange (RGB 250, 150, 70)</a:t>
            </a:r>
          </a:p>
          <a:p>
            <a:pPr>
              <a:tabLst>
                <a:tab pos="358775" algn="l"/>
              </a:tabLst>
            </a:pPr>
            <a:r>
              <a:rPr lang="sv-SE" sz="1000" dirty="0">
                <a:solidFill>
                  <a:srgbClr val="555555"/>
                </a:solidFill>
                <a:latin typeface="Calibri" panose="020F0502020204030204" pitchFamily="34" charset="0"/>
                <a:sym typeface="Wingdings"/>
              </a:rPr>
              <a:t>	(20 procent transparens i textrutor)</a:t>
            </a:r>
          </a:p>
          <a:p>
            <a:pPr>
              <a:tabLst>
                <a:tab pos="358775" algn="l"/>
              </a:tabLst>
            </a:pPr>
            <a:r>
              <a:rPr lang="sv-SE" sz="1000" i="1" dirty="0">
                <a:solidFill>
                  <a:srgbClr val="555555"/>
                </a:solidFill>
                <a:latin typeface="Calibri" panose="020F0502020204030204" pitchFamily="34" charset="0"/>
                <a:sym typeface="Wingdings"/>
              </a:rPr>
              <a:t>	Lyft fram viktiga resultat och budskap</a:t>
            </a:r>
          </a:p>
          <a:p>
            <a:pPr>
              <a:tabLst>
                <a:tab pos="358775" algn="l"/>
              </a:tabLst>
            </a:pPr>
            <a:r>
              <a:rPr lang="sv-SE" sz="1000" dirty="0">
                <a:solidFill>
                  <a:srgbClr val="555555"/>
                </a:solidFill>
                <a:latin typeface="Calibri" panose="020F0502020204030204" pitchFamily="34" charset="0"/>
                <a:sym typeface="Wingdings"/>
              </a:rPr>
              <a:t>		</a:t>
            </a:r>
          </a:p>
        </p:txBody>
      </p:sp>
      <p:sp>
        <p:nvSpPr>
          <p:cNvPr id="62" name="Rektangel 61"/>
          <p:cNvSpPr/>
          <p:nvPr/>
        </p:nvSpPr>
        <p:spPr bwMode="auto">
          <a:xfrm>
            <a:off x="4485087" y="838058"/>
            <a:ext cx="288032" cy="144016"/>
          </a:xfrm>
          <a:prstGeom prst="rect">
            <a:avLst/>
          </a:prstGeom>
          <a:solidFill>
            <a:srgbClr val="00A01E"/>
          </a:solidFill>
          <a:ln>
            <a:noFill/>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pitchFamily="18" charset="0"/>
            </a:endParaRPr>
          </a:p>
        </p:txBody>
      </p:sp>
      <p:sp>
        <p:nvSpPr>
          <p:cNvPr id="63" name="Rektangel 62"/>
          <p:cNvSpPr/>
          <p:nvPr/>
        </p:nvSpPr>
        <p:spPr bwMode="auto">
          <a:xfrm>
            <a:off x="4485119" y="1778811"/>
            <a:ext cx="288000" cy="144016"/>
          </a:xfrm>
          <a:prstGeom prst="rect">
            <a:avLst/>
          </a:prstGeom>
          <a:solidFill>
            <a:srgbClr val="FF0000"/>
          </a:solidFill>
          <a:ln>
            <a:noFill/>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pitchFamily="18" charset="0"/>
            </a:endParaRPr>
          </a:p>
        </p:txBody>
      </p:sp>
      <p:sp>
        <p:nvSpPr>
          <p:cNvPr id="64" name="Rektangel 63"/>
          <p:cNvSpPr/>
          <p:nvPr/>
        </p:nvSpPr>
        <p:spPr bwMode="auto">
          <a:xfrm>
            <a:off x="4485119" y="1270106"/>
            <a:ext cx="288000" cy="144016"/>
          </a:xfrm>
          <a:prstGeom prst="rect">
            <a:avLst/>
          </a:prstGeom>
          <a:solidFill>
            <a:srgbClr val="FFFF00"/>
          </a:solidFill>
          <a:ln>
            <a:noFill/>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pitchFamily="18" charset="0"/>
            </a:endParaRPr>
          </a:p>
        </p:txBody>
      </p:sp>
      <p:sp>
        <p:nvSpPr>
          <p:cNvPr id="65" name="Rektangel 64"/>
          <p:cNvSpPr/>
          <p:nvPr/>
        </p:nvSpPr>
        <p:spPr bwMode="auto">
          <a:xfrm>
            <a:off x="4485119" y="2210859"/>
            <a:ext cx="288000" cy="144016"/>
          </a:xfrm>
          <a:prstGeom prst="rect">
            <a:avLst/>
          </a:prstGeom>
          <a:solidFill>
            <a:srgbClr val="FA9646"/>
          </a:solidFill>
          <a:ln>
            <a:noFill/>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pitchFamily="18" charset="0"/>
            </a:endParaRPr>
          </a:p>
        </p:txBody>
      </p:sp>
      <p:sp>
        <p:nvSpPr>
          <p:cNvPr id="66" name="textruta 65"/>
          <p:cNvSpPr txBox="1"/>
          <p:nvPr/>
        </p:nvSpPr>
        <p:spPr>
          <a:xfrm>
            <a:off x="4717214" y="4856688"/>
            <a:ext cx="4554714" cy="230832"/>
          </a:xfrm>
          <a:prstGeom prst="rect">
            <a:avLst/>
          </a:prstGeom>
          <a:noFill/>
        </p:spPr>
        <p:txBody>
          <a:bodyPr wrap="square" rtlCol="0">
            <a:spAutoFit/>
          </a:bodyPr>
          <a:lstStyle/>
          <a:p>
            <a:r>
              <a:rPr lang="sv-SE" sz="900" i="1" dirty="0"/>
              <a:t>Läs om hur vi visualiserar ekonomisk grafik: </a:t>
            </a:r>
            <a:r>
              <a:rPr lang="sv-SE" sz="900" i="1" dirty="0">
                <a:hlinkClick r:id="rId4"/>
              </a:rPr>
              <a:t>www.intranet.umea.se/ekonomigrafik</a:t>
            </a:r>
            <a:endParaRPr lang="sv-SE" sz="900" i="1" dirty="0"/>
          </a:p>
        </p:txBody>
      </p:sp>
      <p:pic>
        <p:nvPicPr>
          <p:cNvPr id="6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0" t="6580" b="16806"/>
          <a:stretch/>
        </p:blipFill>
        <p:spPr bwMode="auto">
          <a:xfrm>
            <a:off x="4514380" y="2875167"/>
            <a:ext cx="2639424" cy="162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4314"/>
          <a:stretch/>
        </p:blipFill>
        <p:spPr bwMode="auto">
          <a:xfrm>
            <a:off x="4786700" y="4540656"/>
            <a:ext cx="2351409" cy="25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Bildobjekt 68"/>
          <p:cNvPicPr>
            <a:picLocks noChangeAspect="1"/>
          </p:cNvPicPr>
          <p:nvPr/>
        </p:nvPicPr>
        <p:blipFill rotWithShape="1">
          <a:blip r:embed="rId6">
            <a:extLst>
              <a:ext uri="{28A0092B-C50C-407E-A947-70E740481C1C}">
                <a14:useLocalDpi xmlns:a14="http://schemas.microsoft.com/office/drawing/2010/main" val="0"/>
              </a:ext>
            </a:extLst>
          </a:blip>
          <a:srcRect l="57285" t="48806" r="11613" b="10315"/>
          <a:stretch/>
        </p:blipFill>
        <p:spPr>
          <a:xfrm>
            <a:off x="1137269" y="2776773"/>
            <a:ext cx="1679388" cy="1655482"/>
          </a:xfrm>
          <a:prstGeom prst="rect">
            <a:avLst/>
          </a:prstGeom>
        </p:spPr>
      </p:pic>
      <p:sp>
        <p:nvSpPr>
          <p:cNvPr id="70" name="Platshållare för text 12"/>
          <p:cNvSpPr>
            <a:spLocks noGrp="1"/>
          </p:cNvSpPr>
          <p:nvPr>
            <p:ph type="body" sz="quarter" idx="10"/>
          </p:nvPr>
        </p:nvSpPr>
        <p:spPr>
          <a:xfrm rot="-660000">
            <a:off x="1273498" y="3293054"/>
            <a:ext cx="1469742" cy="863600"/>
          </a:xfrm>
        </p:spPr>
        <p:txBody>
          <a:bodyPr/>
          <a:lstStyle>
            <a:lvl1pPr marL="0" indent="0" algn="ctr">
              <a:lnSpc>
                <a:spcPct val="100000"/>
              </a:lnSpc>
              <a:buNone/>
              <a:defRPr sz="1900" b="1" i="1" baseline="0">
                <a:solidFill>
                  <a:schemeClr val="bg1"/>
                </a:solidFill>
              </a:defRPr>
            </a:lvl1pPr>
          </a:lstStyle>
          <a:p>
            <a:pPr lvl="0"/>
            <a:r>
              <a:rPr lang="sv-SE" dirty="0"/>
              <a:t>Kort kärn-</a:t>
            </a:r>
            <a:br>
              <a:rPr lang="sv-SE" dirty="0"/>
            </a:br>
            <a:r>
              <a:rPr lang="sv-SE" dirty="0"/>
              <a:t>full text</a:t>
            </a:r>
          </a:p>
        </p:txBody>
      </p:sp>
      <p:sp>
        <p:nvSpPr>
          <p:cNvPr id="71" name="textruta 70"/>
          <p:cNvSpPr txBox="1"/>
          <p:nvPr/>
        </p:nvSpPr>
        <p:spPr>
          <a:xfrm>
            <a:off x="1333305" y="4426965"/>
            <a:ext cx="1212282" cy="246221"/>
          </a:xfrm>
          <a:prstGeom prst="rect">
            <a:avLst/>
          </a:prstGeom>
          <a:noFill/>
        </p:spPr>
        <p:txBody>
          <a:bodyPr wrap="square" rtlCol="0">
            <a:spAutoFit/>
          </a:bodyPr>
          <a:lstStyle/>
          <a:p>
            <a:r>
              <a:rPr lang="sv-SE" sz="1000" i="1" dirty="0"/>
              <a:t>Bildpuff att kopiera</a:t>
            </a:r>
          </a:p>
        </p:txBody>
      </p:sp>
      <p:sp>
        <p:nvSpPr>
          <p:cNvPr id="72" name="Rubrik 1"/>
          <p:cNvSpPr txBox="1">
            <a:spLocks/>
          </p:cNvSpPr>
          <p:nvPr/>
        </p:nvSpPr>
        <p:spPr>
          <a:xfrm>
            <a:off x="289752" y="88866"/>
            <a:ext cx="8064896" cy="72008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defRPr>
            </a:lvl2pPr>
            <a:lvl3pPr algn="l" rtl="0" eaLnBrk="0" fontAlgn="base" hangingPunct="0">
              <a:spcBef>
                <a:spcPct val="0"/>
              </a:spcBef>
              <a:spcAft>
                <a:spcPct val="0"/>
              </a:spcAft>
              <a:defRPr sz="2400" b="1">
                <a:solidFill>
                  <a:schemeClr val="tx2"/>
                </a:solidFill>
                <a:latin typeface="Arial" pitchFamily="34" charset="0"/>
              </a:defRPr>
            </a:lvl3pPr>
            <a:lvl4pPr algn="l" rtl="0" eaLnBrk="0" fontAlgn="base" hangingPunct="0">
              <a:spcBef>
                <a:spcPct val="0"/>
              </a:spcBef>
              <a:spcAft>
                <a:spcPct val="0"/>
              </a:spcAft>
              <a:defRPr sz="2400" b="1">
                <a:solidFill>
                  <a:schemeClr val="tx2"/>
                </a:solidFill>
                <a:latin typeface="Arial" pitchFamily="34" charset="0"/>
              </a:defRPr>
            </a:lvl4pPr>
            <a:lvl5pPr algn="l" rtl="0" eaLnBrk="0" fontAlgn="base" hangingPunct="0">
              <a:spcBef>
                <a:spcPct val="0"/>
              </a:spcBef>
              <a:spcAft>
                <a:spcPct val="0"/>
              </a:spcAft>
              <a:defRPr sz="2400" b="1">
                <a:solidFill>
                  <a:schemeClr val="tx2"/>
                </a:solidFill>
                <a:latin typeface="Arial" pitchFamily="34" charset="0"/>
              </a:defRPr>
            </a:lvl5pPr>
            <a:lvl6pPr marL="457200" algn="l" rtl="0" fontAlgn="base">
              <a:spcBef>
                <a:spcPct val="0"/>
              </a:spcBef>
              <a:spcAft>
                <a:spcPct val="0"/>
              </a:spcAft>
              <a:defRPr sz="2400" b="1">
                <a:solidFill>
                  <a:schemeClr val="tx2"/>
                </a:solidFill>
                <a:latin typeface="Arial" pitchFamily="34" charset="0"/>
              </a:defRPr>
            </a:lvl6pPr>
            <a:lvl7pPr marL="914400" algn="l" rtl="0" fontAlgn="base">
              <a:spcBef>
                <a:spcPct val="0"/>
              </a:spcBef>
              <a:spcAft>
                <a:spcPct val="0"/>
              </a:spcAft>
              <a:defRPr sz="2400" b="1">
                <a:solidFill>
                  <a:schemeClr val="tx2"/>
                </a:solidFill>
                <a:latin typeface="Arial" pitchFamily="34" charset="0"/>
              </a:defRPr>
            </a:lvl7pPr>
            <a:lvl8pPr marL="1371600" algn="l" rtl="0" fontAlgn="base">
              <a:spcBef>
                <a:spcPct val="0"/>
              </a:spcBef>
              <a:spcAft>
                <a:spcPct val="0"/>
              </a:spcAft>
              <a:defRPr sz="2400" b="1">
                <a:solidFill>
                  <a:schemeClr val="tx2"/>
                </a:solidFill>
                <a:latin typeface="Arial" pitchFamily="34" charset="0"/>
              </a:defRPr>
            </a:lvl8pPr>
            <a:lvl9pPr marL="1828800" algn="l" rtl="0" fontAlgn="base">
              <a:spcBef>
                <a:spcPct val="0"/>
              </a:spcBef>
              <a:spcAft>
                <a:spcPct val="0"/>
              </a:spcAft>
              <a:defRPr sz="2400" b="1">
                <a:solidFill>
                  <a:schemeClr val="tx2"/>
                </a:solidFill>
                <a:latin typeface="Arial" pitchFamily="34" charset="0"/>
              </a:defRPr>
            </a:lvl9pPr>
          </a:lstStyle>
          <a:p>
            <a:r>
              <a:rPr lang="sv-SE" sz="2800" b="0" kern="0" dirty="0">
                <a:solidFill>
                  <a:srgbClr val="555555"/>
                </a:solidFill>
                <a:latin typeface="Calibri" panose="020F0502020204030204" pitchFamily="34" charset="0"/>
              </a:rPr>
              <a:t>Basfärger och grafik</a:t>
            </a:r>
            <a:endParaRPr lang="sv-SE" sz="2800" b="0" i="1" kern="0" dirty="0">
              <a:solidFill>
                <a:schemeClr val="tx1"/>
              </a:solidFill>
              <a:latin typeface="Calibri" panose="020F0502020204030204" pitchFamily="34" charset="0"/>
            </a:endParaRPr>
          </a:p>
        </p:txBody>
      </p:sp>
      <p:sp>
        <p:nvSpPr>
          <p:cNvPr id="73" name="Rektangel 72"/>
          <p:cNvSpPr/>
          <p:nvPr/>
        </p:nvSpPr>
        <p:spPr>
          <a:xfrm>
            <a:off x="6768919" y="67962"/>
            <a:ext cx="2305808" cy="553998"/>
          </a:xfrm>
          <a:prstGeom prst="rect">
            <a:avLst/>
          </a:prstGeom>
          <a:solidFill>
            <a:srgbClr val="FF0000"/>
          </a:solidFill>
        </p:spPr>
        <p:txBody>
          <a:bodyPr wrap="square">
            <a:spAutoFit/>
          </a:bodyPr>
          <a:lstStyle/>
          <a:p>
            <a:pPr>
              <a:spcBef>
                <a:spcPts val="1200"/>
              </a:spcBef>
              <a:spcAft>
                <a:spcPts val="600"/>
              </a:spcAft>
            </a:pPr>
            <a:r>
              <a:rPr lang="sv-SE" sz="1000" b="1" i="1" kern="0" dirty="0">
                <a:solidFill>
                  <a:schemeClr val="bg1"/>
                </a:solidFill>
                <a:latin typeface="Calibri" panose="020F0502020204030204" pitchFamily="34" charset="0"/>
              </a:rPr>
              <a:t>Det här en instruktion och inte en exemplarisk bildspelsbild. Bilden visas inte i bildspelet och du kan radera den.</a:t>
            </a:r>
            <a:endParaRPr lang="sv-SE" sz="1000" b="1" dirty="0">
              <a:solidFill>
                <a:schemeClr val="bg1"/>
              </a:solidFill>
            </a:endParaRPr>
          </a:p>
        </p:txBody>
      </p:sp>
    </p:spTree>
    <p:extLst>
      <p:ext uri="{BB962C8B-B14F-4D97-AF65-F5344CB8AC3E}">
        <p14:creationId xmlns:p14="http://schemas.microsoft.com/office/powerpoint/2010/main" val="913901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Rektangel 2"/>
          <p:cNvSpPr/>
          <p:nvPr/>
        </p:nvSpPr>
        <p:spPr>
          <a:xfrm>
            <a:off x="233649" y="4535632"/>
            <a:ext cx="2154382" cy="60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p:cNvSpPr txBox="1"/>
          <p:nvPr/>
        </p:nvSpPr>
        <p:spPr>
          <a:xfrm>
            <a:off x="356976" y="278914"/>
            <a:ext cx="8568357" cy="1623971"/>
          </a:xfrm>
          <a:prstGeom prst="rect">
            <a:avLst/>
          </a:prstGeom>
          <a:noFill/>
        </p:spPr>
        <p:txBody>
          <a:bodyPr wrap="square" rtlCol="0">
            <a:spAutoFit/>
          </a:bodyPr>
          <a:lstStyle/>
          <a:p>
            <a:pPr>
              <a:lnSpc>
                <a:spcPct val="130000"/>
              </a:lnSpc>
              <a:spcAft>
                <a:spcPts val="600"/>
              </a:spcAft>
            </a:pPr>
            <a:endParaRPr lang="sv-SE" sz="1400" dirty="0">
              <a:latin typeface="Calibri" panose="020F0502020204030204" pitchFamily="34" charset="0"/>
              <a:sym typeface="Wingdings"/>
            </a:endParaRPr>
          </a:p>
          <a:p>
            <a:pPr>
              <a:lnSpc>
                <a:spcPct val="130000"/>
              </a:lnSpc>
              <a:spcAft>
                <a:spcPts val="600"/>
              </a:spcAft>
            </a:pPr>
            <a:r>
              <a:rPr lang="sv-SE" sz="1400" dirty="0">
                <a:latin typeface="Calibri" panose="020F0502020204030204" pitchFamily="34" charset="0"/>
                <a:sym typeface="Wingdings"/>
              </a:rPr>
              <a:t>Umeå kommun har ett illustrationspaket som vi ska använda i första hand. Det går också att färganpassa </a:t>
            </a:r>
            <a:r>
              <a:rPr lang="sv-SE" sz="1400" dirty="0" err="1">
                <a:latin typeface="Calibri" panose="020F0502020204030204" pitchFamily="34" charset="0"/>
                <a:sym typeface="Wingdings"/>
              </a:rPr>
              <a:t>powerpoints</a:t>
            </a:r>
            <a:r>
              <a:rPr lang="sv-SE" sz="1400" dirty="0">
                <a:latin typeface="Calibri" panose="020F0502020204030204" pitchFamily="34" charset="0"/>
                <a:sym typeface="Wingdings"/>
              </a:rPr>
              <a:t> egna illustrationer om de saknas i illustrationspaketet, </a:t>
            </a:r>
          </a:p>
          <a:p>
            <a:pPr>
              <a:lnSpc>
                <a:spcPct val="130000"/>
              </a:lnSpc>
              <a:spcAft>
                <a:spcPts val="600"/>
              </a:spcAft>
            </a:pPr>
            <a:r>
              <a:rPr lang="sv-SE" sz="1400" dirty="0">
                <a:latin typeface="Calibri" panose="020F0502020204030204" pitchFamily="34" charset="0"/>
                <a:sym typeface="Wingdings"/>
              </a:rPr>
              <a:t>Du kan hitta ett urval av illustrationer i powerpointmallen som heter </a:t>
            </a:r>
            <a:r>
              <a:rPr lang="sv-SE" sz="1400" dirty="0">
                <a:latin typeface="Calibri" panose="020F0502020204030204" pitchFamily="34" charset="0"/>
                <a:sym typeface="Wingdings"/>
                <a:hlinkClick r:id="rId2"/>
              </a:rPr>
              <a:t>Illustrationer-exempelsidor</a:t>
            </a:r>
            <a:r>
              <a:rPr lang="sv-SE" sz="1400" dirty="0">
                <a:latin typeface="Calibri" panose="020F0502020204030204" pitchFamily="34" charset="0"/>
                <a:sym typeface="Wingdings"/>
              </a:rPr>
              <a:t>.</a:t>
            </a:r>
            <a:br>
              <a:rPr lang="sv-SE" sz="1400" dirty="0">
                <a:latin typeface="Calibri" panose="020F0502020204030204" pitchFamily="34" charset="0"/>
                <a:sym typeface="Wingdings"/>
              </a:rPr>
            </a:br>
            <a:r>
              <a:rPr lang="sv-SE" sz="1400" dirty="0">
                <a:latin typeface="Calibri" panose="020F0502020204030204" pitchFamily="34" charset="0"/>
                <a:sym typeface="Wingdings"/>
              </a:rPr>
              <a:t>Du hittar alla mallar i Powerpoint om du klickar på ”Arkiv”, ”Nytt” och sedan på ”Umeå kommun”.</a:t>
            </a:r>
          </a:p>
        </p:txBody>
      </p:sp>
      <p:sp>
        <p:nvSpPr>
          <p:cNvPr id="21" name="Rubrik 1"/>
          <p:cNvSpPr txBox="1">
            <a:spLocks/>
          </p:cNvSpPr>
          <p:nvPr/>
        </p:nvSpPr>
        <p:spPr>
          <a:xfrm>
            <a:off x="362453" y="131310"/>
            <a:ext cx="5682087" cy="504116"/>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itchFamily="34" charset="0"/>
              </a:defRPr>
            </a:lvl2pPr>
            <a:lvl3pPr algn="l" rtl="0" eaLnBrk="0" fontAlgn="base" hangingPunct="0">
              <a:spcBef>
                <a:spcPct val="0"/>
              </a:spcBef>
              <a:spcAft>
                <a:spcPct val="0"/>
              </a:spcAft>
              <a:defRPr sz="2400" b="1">
                <a:solidFill>
                  <a:schemeClr val="tx2"/>
                </a:solidFill>
                <a:latin typeface="Arial" pitchFamily="34" charset="0"/>
              </a:defRPr>
            </a:lvl3pPr>
            <a:lvl4pPr algn="l" rtl="0" eaLnBrk="0" fontAlgn="base" hangingPunct="0">
              <a:spcBef>
                <a:spcPct val="0"/>
              </a:spcBef>
              <a:spcAft>
                <a:spcPct val="0"/>
              </a:spcAft>
              <a:defRPr sz="2400" b="1">
                <a:solidFill>
                  <a:schemeClr val="tx2"/>
                </a:solidFill>
                <a:latin typeface="Arial" pitchFamily="34" charset="0"/>
              </a:defRPr>
            </a:lvl4pPr>
            <a:lvl5pPr algn="l" rtl="0" eaLnBrk="0" fontAlgn="base" hangingPunct="0">
              <a:spcBef>
                <a:spcPct val="0"/>
              </a:spcBef>
              <a:spcAft>
                <a:spcPct val="0"/>
              </a:spcAft>
              <a:defRPr sz="2400" b="1">
                <a:solidFill>
                  <a:schemeClr val="tx2"/>
                </a:solidFill>
                <a:latin typeface="Arial" pitchFamily="34" charset="0"/>
              </a:defRPr>
            </a:lvl5pPr>
            <a:lvl6pPr marL="457200" algn="l" rtl="0" fontAlgn="base">
              <a:spcBef>
                <a:spcPct val="0"/>
              </a:spcBef>
              <a:spcAft>
                <a:spcPct val="0"/>
              </a:spcAft>
              <a:defRPr sz="2400" b="1">
                <a:solidFill>
                  <a:schemeClr val="tx2"/>
                </a:solidFill>
                <a:latin typeface="Arial" pitchFamily="34" charset="0"/>
              </a:defRPr>
            </a:lvl6pPr>
            <a:lvl7pPr marL="914400" algn="l" rtl="0" fontAlgn="base">
              <a:spcBef>
                <a:spcPct val="0"/>
              </a:spcBef>
              <a:spcAft>
                <a:spcPct val="0"/>
              </a:spcAft>
              <a:defRPr sz="2400" b="1">
                <a:solidFill>
                  <a:schemeClr val="tx2"/>
                </a:solidFill>
                <a:latin typeface="Arial" pitchFamily="34" charset="0"/>
              </a:defRPr>
            </a:lvl7pPr>
            <a:lvl8pPr marL="1371600" algn="l" rtl="0" fontAlgn="base">
              <a:spcBef>
                <a:spcPct val="0"/>
              </a:spcBef>
              <a:spcAft>
                <a:spcPct val="0"/>
              </a:spcAft>
              <a:defRPr sz="2400" b="1">
                <a:solidFill>
                  <a:schemeClr val="tx2"/>
                </a:solidFill>
                <a:latin typeface="Arial" pitchFamily="34" charset="0"/>
              </a:defRPr>
            </a:lvl8pPr>
            <a:lvl9pPr marL="1828800" algn="l" rtl="0" fontAlgn="base">
              <a:spcBef>
                <a:spcPct val="0"/>
              </a:spcBef>
              <a:spcAft>
                <a:spcPct val="0"/>
              </a:spcAft>
              <a:defRPr sz="2400" b="1">
                <a:solidFill>
                  <a:schemeClr val="tx2"/>
                </a:solidFill>
                <a:latin typeface="Arial" pitchFamily="34" charset="0"/>
              </a:defRPr>
            </a:lvl9pPr>
          </a:lstStyle>
          <a:p>
            <a:r>
              <a:rPr lang="sv-SE" sz="2800" b="0" kern="0" dirty="0">
                <a:solidFill>
                  <a:schemeClr val="tx1"/>
                </a:solidFill>
                <a:latin typeface="Calibri" panose="020F0502020204030204" pitchFamily="34" charset="0"/>
              </a:rPr>
              <a:t>Illustrationspaket för Umeå kommun</a:t>
            </a:r>
          </a:p>
        </p:txBody>
      </p:sp>
      <p:sp>
        <p:nvSpPr>
          <p:cNvPr id="14" name="Rektangel 13">
            <a:extLst>
              <a:ext uri="{FF2B5EF4-FFF2-40B4-BE49-F238E27FC236}">
                <a16:creationId xmlns:a16="http://schemas.microsoft.com/office/drawing/2014/main" id="{8253A5F4-895A-514F-8984-0F8E2F315E2A}"/>
              </a:ext>
            </a:extLst>
          </p:cNvPr>
          <p:cNvSpPr/>
          <p:nvPr/>
        </p:nvSpPr>
        <p:spPr>
          <a:xfrm>
            <a:off x="6768919" y="67962"/>
            <a:ext cx="2305808" cy="553998"/>
          </a:xfrm>
          <a:prstGeom prst="rect">
            <a:avLst/>
          </a:prstGeom>
          <a:solidFill>
            <a:srgbClr val="FF0000"/>
          </a:solidFill>
        </p:spPr>
        <p:txBody>
          <a:bodyPr wrap="square">
            <a:spAutoFit/>
          </a:bodyPr>
          <a:lstStyle/>
          <a:p>
            <a:pPr>
              <a:spcBef>
                <a:spcPts val="1200"/>
              </a:spcBef>
              <a:spcAft>
                <a:spcPts val="600"/>
              </a:spcAft>
            </a:pPr>
            <a:r>
              <a:rPr lang="sv-SE" sz="1000" b="1" i="1" kern="0" dirty="0">
                <a:solidFill>
                  <a:schemeClr val="bg1"/>
                </a:solidFill>
                <a:latin typeface="Calibri" panose="020F0502020204030204" pitchFamily="34" charset="0"/>
              </a:rPr>
              <a:t>Det här en instruktion och inte en exemplarisk bildspelsbild. Bilden visas inte i bildspelet och du kan radera den.</a:t>
            </a:r>
            <a:endParaRPr lang="sv-SE" sz="1000" b="1" dirty="0">
              <a:solidFill>
                <a:schemeClr val="bg1"/>
              </a:solidFill>
            </a:endParaRPr>
          </a:p>
        </p:txBody>
      </p:sp>
      <p:pic>
        <p:nvPicPr>
          <p:cNvPr id="5" name="Bildobjekt 4">
            <a:extLst>
              <a:ext uri="{FF2B5EF4-FFF2-40B4-BE49-F238E27FC236}">
                <a16:creationId xmlns:a16="http://schemas.microsoft.com/office/drawing/2014/main" id="{DF4CCC2D-ED8F-6490-81AF-AD053563D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76" y="2081009"/>
            <a:ext cx="812257" cy="2219634"/>
          </a:xfrm>
          <a:prstGeom prst="rect">
            <a:avLst/>
          </a:prstGeom>
        </p:spPr>
      </p:pic>
      <p:pic>
        <p:nvPicPr>
          <p:cNvPr id="6" name="Bildobjekt 5" descr="En bild som visar leksak&#10;&#10;Automatiskt genererad beskrivning">
            <a:extLst>
              <a:ext uri="{FF2B5EF4-FFF2-40B4-BE49-F238E27FC236}">
                <a16:creationId xmlns:a16="http://schemas.microsoft.com/office/drawing/2014/main" id="{95F7CAD9-946D-2941-A63B-5C7E44359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008" y="1409075"/>
            <a:ext cx="5395495" cy="3603115"/>
          </a:xfrm>
          <a:prstGeom prst="rect">
            <a:avLst/>
          </a:prstGeom>
        </p:spPr>
      </p:pic>
      <p:pic>
        <p:nvPicPr>
          <p:cNvPr id="7" name="Bildobjekt 6">
            <a:extLst>
              <a:ext uri="{FF2B5EF4-FFF2-40B4-BE49-F238E27FC236}">
                <a16:creationId xmlns:a16="http://schemas.microsoft.com/office/drawing/2014/main" id="{C1CB01E8-2132-4062-505F-C51735FBD7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2604" y="2322702"/>
            <a:ext cx="2338173" cy="2269671"/>
          </a:xfrm>
          <a:prstGeom prst="rect">
            <a:avLst/>
          </a:prstGeom>
        </p:spPr>
      </p:pic>
    </p:spTree>
    <p:extLst>
      <p:ext uri="{BB962C8B-B14F-4D97-AF65-F5344CB8AC3E}">
        <p14:creationId xmlns:p14="http://schemas.microsoft.com/office/powerpoint/2010/main" val="1617071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95AF92B-D508-4509-7D1F-859A8AE5C182}"/>
              </a:ext>
            </a:extLst>
          </p:cNvPr>
          <p:cNvPicPr>
            <a:picLocks noChangeAspect="1"/>
          </p:cNvPicPr>
          <p:nvPr/>
        </p:nvPicPr>
        <p:blipFill>
          <a:blip r:embed="rId2"/>
          <a:stretch>
            <a:fillRect/>
          </a:stretch>
        </p:blipFill>
        <p:spPr>
          <a:xfrm>
            <a:off x="4570040" y="989329"/>
            <a:ext cx="4573960" cy="2321283"/>
          </a:xfrm>
          <a:prstGeom prst="rect">
            <a:avLst/>
          </a:prstGeom>
          <a:no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pPr>
              <a:lnSpc>
                <a:spcPct val="90000"/>
              </a:lnSpc>
            </a:pPr>
            <a:r>
              <a:rPr lang="sv-SE" sz="2700" dirty="0"/>
              <a:t>1) Varför valde vi att jobba så här?</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373312" y="2787773"/>
            <a:ext cx="3928524" cy="1301049"/>
          </a:xfrm>
        </p:spPr>
        <p:txBody>
          <a:bodyPr>
            <a:normAutofit fontScale="92500" lnSpcReduction="20000"/>
          </a:bodyPr>
          <a:lstStyle/>
          <a:p>
            <a:pPr marL="285750" indent="-285750">
              <a:buFont typeface="Arial" panose="020B0604020202020204" pitchFamily="34" charset="0"/>
              <a:buChar char="•"/>
            </a:pPr>
            <a:r>
              <a:rPr lang="en-US" dirty="0" err="1"/>
              <a:t>Utvecklad</a:t>
            </a:r>
            <a:r>
              <a:rPr lang="en-US" dirty="0"/>
              <a:t> av SKR med </a:t>
            </a:r>
            <a:r>
              <a:rPr lang="en-US" dirty="0" err="1"/>
              <a:t>hjälp</a:t>
            </a:r>
            <a:r>
              <a:rPr lang="en-US" dirty="0"/>
              <a:t> av Dialogues</a:t>
            </a:r>
          </a:p>
          <a:p>
            <a:pPr marL="285750" indent="-285750">
              <a:buFont typeface="Arial" panose="020B0604020202020204" pitchFamily="34" charset="0"/>
              <a:buChar char="•"/>
            </a:pPr>
            <a:r>
              <a:rPr lang="en-US" dirty="0" err="1"/>
              <a:t>Syfte</a:t>
            </a:r>
            <a:r>
              <a:rPr lang="en-US" dirty="0"/>
              <a:t>: </a:t>
            </a:r>
            <a:r>
              <a:rPr lang="en-US" dirty="0" err="1"/>
              <a:t>hantera</a:t>
            </a:r>
            <a:r>
              <a:rPr lang="en-US" dirty="0"/>
              <a:t> spanning </a:t>
            </a:r>
            <a:r>
              <a:rPr lang="en-US" dirty="0" err="1"/>
              <a:t>kopplad</a:t>
            </a:r>
            <a:r>
              <a:rPr lang="en-US" dirty="0"/>
              <a:t> till </a:t>
            </a:r>
            <a:r>
              <a:rPr lang="en-US" dirty="0" err="1"/>
              <a:t>komplexa</a:t>
            </a:r>
            <a:r>
              <a:rPr lang="en-US" dirty="0"/>
              <a:t> </a:t>
            </a:r>
            <a:r>
              <a:rPr lang="en-US" dirty="0" err="1"/>
              <a:t>samhällsfrågor</a:t>
            </a:r>
            <a:endParaRPr lang="en-US" dirty="0"/>
          </a:p>
        </p:txBody>
      </p:sp>
    </p:spTree>
    <p:extLst>
      <p:ext uri="{BB962C8B-B14F-4D97-AF65-F5344CB8AC3E}">
        <p14:creationId xmlns:p14="http://schemas.microsoft.com/office/powerpoint/2010/main" val="178755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eces of shattered glass">
            <a:extLst>
              <a:ext uri="{FF2B5EF4-FFF2-40B4-BE49-F238E27FC236}">
                <a16:creationId xmlns:a16="http://schemas.microsoft.com/office/drawing/2014/main" id="{F839DFA6-E886-7C5C-524E-CB372D9FB6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95" r="2" b="2"/>
          <a:stretch/>
        </p:blipFill>
        <p:spPr bwMode="auto">
          <a:xfrm>
            <a:off x="4570040" y="10"/>
            <a:ext cx="4573960" cy="4299932"/>
          </a:xfrm>
          <a:prstGeom prst="rect">
            <a:avLst/>
          </a:prstGeom>
          <a:solidFill>
            <a:srgbClr val="FFFFFF"/>
          </a:solid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pPr>
              <a:lnSpc>
                <a:spcPct val="90000"/>
              </a:lnSpc>
            </a:pPr>
            <a:r>
              <a:rPr lang="sv-SE" sz="2700" dirty="0"/>
              <a:t>1) Varför valde vi att jobba så här?</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354101" y="2787773"/>
            <a:ext cx="3928524" cy="1301049"/>
          </a:xfrm>
        </p:spPr>
        <p:txBody>
          <a:bodyPr/>
          <a:lstStyle/>
          <a:p>
            <a:r>
              <a:rPr lang="en-US" dirty="0" err="1"/>
              <a:t>Startskottet</a:t>
            </a:r>
            <a:r>
              <a:rPr lang="en-US" dirty="0"/>
              <a:t>: </a:t>
            </a:r>
            <a:r>
              <a:rPr lang="en-US" dirty="0" err="1"/>
              <a:t>en</a:t>
            </a:r>
            <a:r>
              <a:rPr lang="en-US" dirty="0"/>
              <a:t> </a:t>
            </a:r>
            <a:r>
              <a:rPr lang="en-US" dirty="0" err="1"/>
              <a:t>konflikt</a:t>
            </a:r>
            <a:r>
              <a:rPr lang="en-US" dirty="0"/>
              <a:t> </a:t>
            </a:r>
            <a:r>
              <a:rPr lang="en-US" dirty="0" err="1"/>
              <a:t>kring</a:t>
            </a:r>
            <a:r>
              <a:rPr lang="en-US" dirty="0"/>
              <a:t> </a:t>
            </a:r>
            <a:r>
              <a:rPr lang="en-US" dirty="0" err="1"/>
              <a:t>kommunens</a:t>
            </a:r>
            <a:r>
              <a:rPr lang="en-US" dirty="0"/>
              <a:t> </a:t>
            </a:r>
            <a:r>
              <a:rPr lang="en-US" dirty="0" err="1"/>
              <a:t>brottsförebyggande</a:t>
            </a:r>
            <a:r>
              <a:rPr lang="en-US" dirty="0"/>
              <a:t> </a:t>
            </a:r>
            <a:r>
              <a:rPr lang="en-US" dirty="0" err="1"/>
              <a:t>arbete</a:t>
            </a:r>
            <a:r>
              <a:rPr lang="en-US" dirty="0"/>
              <a:t>.</a:t>
            </a:r>
          </a:p>
        </p:txBody>
      </p:sp>
    </p:spTree>
    <p:extLst>
      <p:ext uri="{BB962C8B-B14F-4D97-AF65-F5344CB8AC3E}">
        <p14:creationId xmlns:p14="http://schemas.microsoft.com/office/powerpoint/2010/main" val="376926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vällsvy över Umeå centrum i fina färger.">
            <a:extLst>
              <a:ext uri="{FF2B5EF4-FFF2-40B4-BE49-F238E27FC236}">
                <a16:creationId xmlns:a16="http://schemas.microsoft.com/office/drawing/2014/main" id="{D57251CD-4127-B2E2-D4C9-40E0DC8EF9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551"/>
          <a:stretch/>
        </p:blipFill>
        <p:spPr bwMode="auto">
          <a:xfrm>
            <a:off x="20" y="-350510"/>
            <a:ext cx="9143980" cy="4299932"/>
          </a:xfrm>
          <a:prstGeom prst="rect">
            <a:avLst/>
          </a:prstGeom>
          <a:solidFill>
            <a:srgbClr val="FFFFFF"/>
          </a:solidFill>
        </p:spPr>
      </p:pic>
      <p:pic>
        <p:nvPicPr>
          <p:cNvPr id="4" name="Bildobjekt 3">
            <a:extLst>
              <a:ext uri="{FF2B5EF4-FFF2-40B4-BE49-F238E27FC236}">
                <a16:creationId xmlns:a16="http://schemas.microsoft.com/office/drawing/2014/main" id="{A009B2FE-F9E6-B4FF-894C-CDB525A5E5C6}"/>
              </a:ext>
            </a:extLst>
          </p:cNvPr>
          <p:cNvPicPr>
            <a:picLocks noChangeAspect="1"/>
          </p:cNvPicPr>
          <p:nvPr/>
        </p:nvPicPr>
        <p:blipFill>
          <a:blip r:embed="rId3"/>
          <a:stretch>
            <a:fillRect/>
          </a:stretch>
        </p:blipFill>
        <p:spPr>
          <a:xfrm>
            <a:off x="661438" y="2003230"/>
            <a:ext cx="5677192" cy="1358970"/>
          </a:xfrm>
          <a:prstGeom prst="rect">
            <a:avLst/>
          </a:prstGeom>
        </p:spPr>
      </p:pic>
    </p:spTree>
    <p:extLst>
      <p:ext uri="{BB962C8B-B14F-4D97-AF65-F5344CB8AC3E}">
        <p14:creationId xmlns:p14="http://schemas.microsoft.com/office/powerpoint/2010/main" val="306264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0" y="249492"/>
            <a:ext cx="8099693" cy="486054"/>
          </a:xfrm>
        </p:spPr>
        <p:txBody>
          <a:bodyPr anchor="t">
            <a:normAutofit/>
          </a:bodyPr>
          <a:lstStyle/>
          <a:p>
            <a:pPr>
              <a:lnSpc>
                <a:spcPct val="90000"/>
              </a:lnSpc>
            </a:pPr>
            <a:r>
              <a:rPr lang="sv-SE" sz="2700" dirty="0"/>
              <a:t>1) Varför valde vi att jobba så här?</a:t>
            </a:r>
          </a:p>
        </p:txBody>
      </p:sp>
      <p:pic>
        <p:nvPicPr>
          <p:cNvPr id="4" name="Bildobjekt 3">
            <a:extLst>
              <a:ext uri="{FF2B5EF4-FFF2-40B4-BE49-F238E27FC236}">
                <a16:creationId xmlns:a16="http://schemas.microsoft.com/office/drawing/2014/main" id="{98AB0A08-46C8-200B-5E0C-B36D9E83223B}"/>
              </a:ext>
            </a:extLst>
          </p:cNvPr>
          <p:cNvPicPr>
            <a:picLocks noChangeAspect="1"/>
          </p:cNvPicPr>
          <p:nvPr/>
        </p:nvPicPr>
        <p:blipFill>
          <a:blip r:embed="rId2"/>
          <a:stretch>
            <a:fillRect/>
          </a:stretch>
        </p:blipFill>
        <p:spPr>
          <a:xfrm>
            <a:off x="6262914" y="1238308"/>
            <a:ext cx="2670628" cy="3769356"/>
          </a:xfrm>
          <a:prstGeom prst="rect">
            <a:avLst/>
          </a:prstGeom>
        </p:spPr>
      </p:pic>
      <p:pic>
        <p:nvPicPr>
          <p:cNvPr id="7" name="Bildobjekt 6">
            <a:extLst>
              <a:ext uri="{FF2B5EF4-FFF2-40B4-BE49-F238E27FC236}">
                <a16:creationId xmlns:a16="http://schemas.microsoft.com/office/drawing/2014/main" id="{A3805EA0-4E8D-0505-28B6-56D3A0468799}"/>
              </a:ext>
            </a:extLst>
          </p:cNvPr>
          <p:cNvPicPr>
            <a:picLocks noChangeAspect="1"/>
          </p:cNvPicPr>
          <p:nvPr/>
        </p:nvPicPr>
        <p:blipFill>
          <a:blip r:embed="rId3"/>
          <a:stretch>
            <a:fillRect/>
          </a:stretch>
        </p:blipFill>
        <p:spPr>
          <a:xfrm>
            <a:off x="210458" y="1238308"/>
            <a:ext cx="5623944" cy="2392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912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0" y="249492"/>
            <a:ext cx="8099693" cy="486054"/>
          </a:xfrm>
        </p:spPr>
        <p:txBody>
          <a:bodyPr anchor="t">
            <a:normAutofit/>
          </a:bodyPr>
          <a:lstStyle/>
          <a:p>
            <a:pPr>
              <a:lnSpc>
                <a:spcPct val="90000"/>
              </a:lnSpc>
            </a:pPr>
            <a:r>
              <a:rPr lang="sv-SE" sz="2700" dirty="0"/>
              <a:t>1) Varför valde vi att jobba så här?</a:t>
            </a:r>
          </a:p>
        </p:txBody>
      </p:sp>
      <p:pic>
        <p:nvPicPr>
          <p:cNvPr id="4" name="Bildobjekt 3">
            <a:extLst>
              <a:ext uri="{FF2B5EF4-FFF2-40B4-BE49-F238E27FC236}">
                <a16:creationId xmlns:a16="http://schemas.microsoft.com/office/drawing/2014/main" id="{98AB0A08-46C8-200B-5E0C-B36D9E83223B}"/>
              </a:ext>
            </a:extLst>
          </p:cNvPr>
          <p:cNvPicPr>
            <a:picLocks noChangeAspect="1"/>
          </p:cNvPicPr>
          <p:nvPr/>
        </p:nvPicPr>
        <p:blipFill>
          <a:blip r:embed="rId2"/>
          <a:stretch>
            <a:fillRect/>
          </a:stretch>
        </p:blipFill>
        <p:spPr>
          <a:xfrm>
            <a:off x="6262914" y="1238308"/>
            <a:ext cx="2670628" cy="3769356"/>
          </a:xfrm>
          <a:prstGeom prst="rect">
            <a:avLst/>
          </a:prstGeom>
        </p:spPr>
      </p:pic>
      <p:pic>
        <p:nvPicPr>
          <p:cNvPr id="7" name="Bildobjekt 6">
            <a:extLst>
              <a:ext uri="{FF2B5EF4-FFF2-40B4-BE49-F238E27FC236}">
                <a16:creationId xmlns:a16="http://schemas.microsoft.com/office/drawing/2014/main" id="{A3805EA0-4E8D-0505-28B6-56D3A0468799}"/>
              </a:ext>
            </a:extLst>
          </p:cNvPr>
          <p:cNvPicPr>
            <a:picLocks noChangeAspect="1"/>
          </p:cNvPicPr>
          <p:nvPr/>
        </p:nvPicPr>
        <p:blipFill>
          <a:blip r:embed="rId3"/>
          <a:stretch>
            <a:fillRect/>
          </a:stretch>
        </p:blipFill>
        <p:spPr>
          <a:xfrm>
            <a:off x="210458" y="1238308"/>
            <a:ext cx="5623944" cy="2392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il: höger 2">
            <a:extLst>
              <a:ext uri="{FF2B5EF4-FFF2-40B4-BE49-F238E27FC236}">
                <a16:creationId xmlns:a16="http://schemas.microsoft.com/office/drawing/2014/main" id="{C807F914-31FE-CA71-3D12-AC54354DEB82}"/>
              </a:ext>
            </a:extLst>
          </p:cNvPr>
          <p:cNvSpPr/>
          <p:nvPr/>
        </p:nvSpPr>
        <p:spPr>
          <a:xfrm>
            <a:off x="354100" y="4216400"/>
            <a:ext cx="937671" cy="4789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9A15638F-4887-2ADB-ACD3-644B4DE5A406}"/>
              </a:ext>
            </a:extLst>
          </p:cNvPr>
          <p:cNvSpPr txBox="1"/>
          <p:nvPr/>
        </p:nvSpPr>
        <p:spPr>
          <a:xfrm>
            <a:off x="1400627" y="4249056"/>
            <a:ext cx="4433775" cy="369332"/>
          </a:xfrm>
          <a:prstGeom prst="rect">
            <a:avLst/>
          </a:prstGeom>
          <a:noFill/>
        </p:spPr>
        <p:txBody>
          <a:bodyPr wrap="square" rtlCol="0">
            <a:spAutoFit/>
          </a:bodyPr>
          <a:lstStyle/>
          <a:p>
            <a:r>
              <a:rPr lang="sv-SE" dirty="0"/>
              <a:t>Lösning: Medborgardialog i komplexa frågor</a:t>
            </a:r>
          </a:p>
        </p:txBody>
      </p:sp>
    </p:spTree>
    <p:extLst>
      <p:ext uri="{BB962C8B-B14F-4D97-AF65-F5344CB8AC3E}">
        <p14:creationId xmlns:p14="http://schemas.microsoft.com/office/powerpoint/2010/main" val="56650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Färg hjuls mönster">
            <a:extLst>
              <a:ext uri="{FF2B5EF4-FFF2-40B4-BE49-F238E27FC236}">
                <a16:creationId xmlns:a16="http://schemas.microsoft.com/office/drawing/2014/main" id="{BE0A9FA3-585C-BA65-C1DD-50CAE765CD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998" b="2"/>
          <a:stretch/>
        </p:blipFill>
        <p:spPr>
          <a:xfrm>
            <a:off x="4570040" y="10"/>
            <a:ext cx="4573960" cy="4299932"/>
          </a:xfrm>
          <a:prstGeom prst="rect">
            <a:avLst/>
          </a:prstGeom>
          <a:no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a:t>2) Hur gjorde vi?</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373312" y="2787773"/>
            <a:ext cx="3928524" cy="1301049"/>
          </a:xfrm>
        </p:spPr>
        <p:txBody>
          <a:bodyPr>
            <a:normAutofit/>
          </a:bodyPr>
          <a:lstStyle/>
          <a:p>
            <a:r>
              <a:rPr lang="en-US" dirty="0" err="1"/>
              <a:t>Kort</a:t>
            </a:r>
            <a:r>
              <a:rPr lang="en-US" dirty="0"/>
              <a:t> </a:t>
            </a:r>
            <a:r>
              <a:rPr lang="en-US" dirty="0" err="1"/>
              <a:t>beskrivning</a:t>
            </a:r>
            <a:r>
              <a:rPr lang="en-US" dirty="0"/>
              <a:t> av </a:t>
            </a:r>
            <a:r>
              <a:rPr lang="en-US" dirty="0" err="1"/>
              <a:t>vår</a:t>
            </a:r>
            <a:r>
              <a:rPr lang="en-US" dirty="0"/>
              <a:t> process.</a:t>
            </a:r>
          </a:p>
        </p:txBody>
      </p:sp>
    </p:spTree>
    <p:extLst>
      <p:ext uri="{BB962C8B-B14F-4D97-AF65-F5344CB8AC3E}">
        <p14:creationId xmlns:p14="http://schemas.microsoft.com/office/powerpoint/2010/main" val="429306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ace Is More Than War's Absence, and New Research Explains How to Build It  - Scientific American">
            <a:extLst>
              <a:ext uri="{FF2B5EF4-FFF2-40B4-BE49-F238E27FC236}">
                <a16:creationId xmlns:a16="http://schemas.microsoft.com/office/drawing/2014/main" id="{B1508237-97B2-E4D8-55A4-E94605E75F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50" r="15647" b="2"/>
          <a:stretch/>
        </p:blipFill>
        <p:spPr bwMode="auto">
          <a:xfrm>
            <a:off x="4570040" y="10"/>
            <a:ext cx="4573960" cy="4299932"/>
          </a:xfrm>
          <a:prstGeom prst="rect">
            <a:avLst/>
          </a:prstGeom>
          <a:solidFill>
            <a:srgbClr val="FFFFFF"/>
          </a:solidFill>
        </p:spPr>
      </p:pic>
      <p:sp>
        <p:nvSpPr>
          <p:cNvPr id="2" name="Rubrik 1">
            <a:extLst>
              <a:ext uri="{FF2B5EF4-FFF2-40B4-BE49-F238E27FC236}">
                <a16:creationId xmlns:a16="http://schemas.microsoft.com/office/drawing/2014/main" id="{D794E6DC-5AC5-C4C4-E87E-ECF742B266DD}"/>
              </a:ext>
            </a:extLst>
          </p:cNvPr>
          <p:cNvSpPr>
            <a:spLocks noGrp="1"/>
          </p:cNvSpPr>
          <p:nvPr>
            <p:ph type="title"/>
          </p:nvPr>
        </p:nvSpPr>
        <p:spPr>
          <a:xfrm>
            <a:off x="354101" y="945683"/>
            <a:ext cx="3491952" cy="846749"/>
          </a:xfrm>
        </p:spPr>
        <p:txBody>
          <a:bodyPr anchor="t">
            <a:normAutofit/>
          </a:bodyPr>
          <a:lstStyle/>
          <a:p>
            <a:r>
              <a:rPr lang="sv-SE"/>
              <a:t>2) Hur gjorde vi?</a:t>
            </a:r>
          </a:p>
        </p:txBody>
      </p:sp>
      <p:sp>
        <p:nvSpPr>
          <p:cNvPr id="1033" name="Text Placeholder 3">
            <a:extLst>
              <a:ext uri="{FF2B5EF4-FFF2-40B4-BE49-F238E27FC236}">
                <a16:creationId xmlns:a16="http://schemas.microsoft.com/office/drawing/2014/main" id="{CD45F8C8-5C66-B210-4117-538AEBECD89B}"/>
              </a:ext>
            </a:extLst>
          </p:cNvPr>
          <p:cNvSpPr>
            <a:spLocks noGrp="1"/>
          </p:cNvSpPr>
          <p:nvPr>
            <p:ph type="body" sz="half" idx="2"/>
          </p:nvPr>
        </p:nvSpPr>
        <p:spPr>
          <a:xfrm>
            <a:off x="373312" y="2787773"/>
            <a:ext cx="3928524" cy="1301049"/>
          </a:xfrm>
        </p:spPr>
        <p:txBody>
          <a:bodyPr>
            <a:normAutofit/>
          </a:bodyPr>
          <a:lstStyle/>
          <a:p>
            <a:r>
              <a:rPr lang="en-US" dirty="0" err="1"/>
              <a:t>Gemensamt</a:t>
            </a:r>
            <a:r>
              <a:rPr lang="en-US" dirty="0"/>
              <a:t> </a:t>
            </a:r>
            <a:r>
              <a:rPr lang="en-US" dirty="0" err="1"/>
              <a:t>Designteam</a:t>
            </a:r>
            <a:endParaRPr lang="en-US" dirty="0"/>
          </a:p>
        </p:txBody>
      </p:sp>
    </p:spTree>
    <p:extLst>
      <p:ext uri="{BB962C8B-B14F-4D97-AF65-F5344CB8AC3E}">
        <p14:creationId xmlns:p14="http://schemas.microsoft.com/office/powerpoint/2010/main" val="2261257280"/>
      </p:ext>
    </p:extLst>
  </p:cSld>
  <p:clrMapOvr>
    <a:masterClrMapping/>
  </p:clrMapOvr>
</p:sld>
</file>

<file path=ppt/theme/theme1.xml><?xml version="1.0" encoding="utf-8"?>
<a:theme xmlns:a="http://schemas.openxmlformats.org/drawingml/2006/main" name="Powerpoint_mall">
  <a:themeElements>
    <a:clrScheme name="Umeå kommun">
      <a:dk1>
        <a:srgbClr val="555555"/>
      </a:dk1>
      <a:lt1>
        <a:srgbClr val="FFFFFF"/>
      </a:lt1>
      <a:dk2>
        <a:srgbClr val="AFAFAF"/>
      </a:dk2>
      <a:lt2>
        <a:srgbClr val="F0F0F0"/>
      </a:lt2>
      <a:accent1>
        <a:srgbClr val="00A01E"/>
      </a:accent1>
      <a:accent2>
        <a:srgbClr val="D1E8FF"/>
      </a:accent2>
      <a:accent3>
        <a:srgbClr val="E3B1C2"/>
      </a:accent3>
      <a:accent4>
        <a:srgbClr val="8CBE00"/>
      </a:accent4>
      <a:accent5>
        <a:srgbClr val="006E1E"/>
      </a:accent5>
      <a:accent6>
        <a:srgbClr val="AFAFAF"/>
      </a:accent6>
      <a:hlink>
        <a:srgbClr val="55555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qndarsmall illustrationer.pptx" id="{49EBC3F6-57FF-4115-9379-D57473D440E0}" vid="{15BFDA05-E421-434E-82D4-C3E67C7E6F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EEC8F0E6FF6BF4494E2871E984DD7F8" ma:contentTypeVersion="2" ma:contentTypeDescription="Skapa ett nytt dokument." ma:contentTypeScope="" ma:versionID="7fb5f1d06850eec23df2bdb532c201c6">
  <xsd:schema xmlns:xsd="http://www.w3.org/2001/XMLSchema" xmlns:xs="http://www.w3.org/2001/XMLSchema" xmlns:p="http://schemas.microsoft.com/office/2006/metadata/properties" xmlns:ns2="2589ed1c-d39b-4d9c-89c7-e68295125140" targetNamespace="http://schemas.microsoft.com/office/2006/metadata/properties" ma:root="true" ma:fieldsID="71b6d63dd41cbd2ff3159d020b342fad" ns2:_="">
    <xsd:import namespace="2589ed1c-d39b-4d9c-89c7-e6829512514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9ed1c-d39b-4d9c-89c7-e68295125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2C6B3B-0F52-457B-AFD8-F8A80E1D6111}">
  <ds:schemaRefs>
    <ds:schemaRef ds:uri="http://schemas.microsoft.com/sharepoint/v3/contenttype/forms"/>
  </ds:schemaRefs>
</ds:datastoreItem>
</file>

<file path=customXml/itemProps2.xml><?xml version="1.0" encoding="utf-8"?>
<ds:datastoreItem xmlns:ds="http://schemas.openxmlformats.org/officeDocument/2006/customXml" ds:itemID="{231E1C25-E0CD-4A2B-BA00-302B62CD1CE4}">
  <ds:schemaRefs>
    <ds:schemaRef ds:uri="2589ed1c-d39b-4d9c-89c7-e68295125140"/>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18DC99D-CC39-4854-9AD0-967501F8C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89ed1c-d39b-4d9c-89c7-e682951251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Cecilias bilder demokratidagen</Template>
  <TotalTime>0</TotalTime>
  <Words>1138</Words>
  <Application>Microsoft Office PowerPoint</Application>
  <PresentationFormat>Bildspel på skärmen (16:9)</PresentationFormat>
  <Paragraphs>157</Paragraphs>
  <Slides>27</Slides>
  <Notes>2</Notes>
  <HiddenSlides>5</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Caecilia LT Std Bold</vt:lpstr>
      <vt:lpstr>Calibri</vt:lpstr>
      <vt:lpstr>Times</vt:lpstr>
      <vt:lpstr>Wingdings</vt:lpstr>
      <vt:lpstr>Powerpoint_mall</vt:lpstr>
      <vt:lpstr>Exempel från Umeå: Medborgardialog om segregation</vt:lpstr>
      <vt:lpstr>3 delar</vt:lpstr>
      <vt:lpstr>1) Varför valde vi att jobba så här?</vt:lpstr>
      <vt:lpstr>1) Varför valde vi att jobba så här?</vt:lpstr>
      <vt:lpstr>PowerPoint-presentation</vt:lpstr>
      <vt:lpstr>1) Varför valde vi att jobba så här?</vt:lpstr>
      <vt:lpstr>1) Varför valde vi att jobba så här?</vt:lpstr>
      <vt:lpstr>2) Hur gjorde vi?</vt:lpstr>
      <vt:lpstr>2) Hur gjorde vi?</vt:lpstr>
      <vt:lpstr>2) Hur gjorde vi?</vt:lpstr>
      <vt:lpstr>Dialogprocess i komplexa frågor - huvuddelar</vt:lpstr>
      <vt:lpstr>2) Hur gjorde vi?</vt:lpstr>
      <vt:lpstr>2) Hur gjorde vi?</vt:lpstr>
      <vt:lpstr>Dialogprocess i komplexa frågor - huvuddelar</vt:lpstr>
      <vt:lpstr>2) Hur gjorde vi?</vt:lpstr>
      <vt:lpstr>2) Hur gjorde vi?</vt:lpstr>
      <vt:lpstr>3) Vad gav det?</vt:lpstr>
      <vt:lpstr>3) Vad gav det?</vt:lpstr>
      <vt:lpstr>3) Vad gav det?</vt:lpstr>
      <vt:lpstr>3) Vad gav det?</vt:lpstr>
      <vt:lpstr>3) Vad gav det?</vt:lpstr>
      <vt:lpstr>Medskick</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Exempel från Umeå: Medborgardialog om segregation</dc:title>
  <dc:creator>Cecilia Amanda Ravry</dc:creator>
  <cp:lastModifiedBy>Heli Villanen</cp:lastModifiedBy>
  <cp:revision>1</cp:revision>
  <dcterms:created xsi:type="dcterms:W3CDTF">2023-06-05T09:20:54Z</dcterms:created>
  <dcterms:modified xsi:type="dcterms:W3CDTF">2023-06-05T09:24:30Z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0x010100EEEC8F0E6FF6BF4494E2871E984DD7F8</vt:lpwstr>
  </property>
</Properties>
</file>