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72" r:id="rId3"/>
    <p:sldMasterId id="2147483685" r:id="rId4"/>
    <p:sldMasterId id="2147483694" r:id="rId5"/>
    <p:sldMasterId id="2147483708" r:id="rId6"/>
  </p:sldMasterIdLst>
  <p:notesMasterIdLst>
    <p:notesMasterId r:id="rId26"/>
  </p:notesMasterIdLst>
  <p:sldIdLst>
    <p:sldId id="271" r:id="rId7"/>
    <p:sldId id="295" r:id="rId8"/>
    <p:sldId id="291" r:id="rId9"/>
    <p:sldId id="301" r:id="rId10"/>
    <p:sldId id="483" r:id="rId11"/>
    <p:sldId id="314" r:id="rId12"/>
    <p:sldId id="484" r:id="rId13"/>
    <p:sldId id="274" r:id="rId14"/>
    <p:sldId id="313" r:id="rId15"/>
    <p:sldId id="280" r:id="rId16"/>
    <p:sldId id="349" r:id="rId17"/>
    <p:sldId id="311" r:id="rId18"/>
    <p:sldId id="289" r:id="rId19"/>
    <p:sldId id="296" r:id="rId20"/>
    <p:sldId id="312" r:id="rId21"/>
    <p:sldId id="378" r:id="rId22"/>
    <p:sldId id="482" r:id="rId23"/>
    <p:sldId id="322" r:id="rId24"/>
    <p:sldId id="270" r:id="rId2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orient="horz" pos="89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orient="horz" pos="255">
          <p15:clr>
            <a:srgbClr val="A4A3A4"/>
          </p15:clr>
        </p15:guide>
        <p15:guide id="7" pos="975" userDrawn="1">
          <p15:clr>
            <a:srgbClr val="A4A3A4"/>
          </p15:clr>
        </p15:guide>
        <p15:guide id="8" pos="4785" userDrawn="1">
          <p15:clr>
            <a:srgbClr val="A4A3A4"/>
          </p15:clr>
        </p15:guide>
        <p15:guide id="9" pos="340">
          <p15:clr>
            <a:srgbClr val="A4A3A4"/>
          </p15:clr>
        </p15:guide>
        <p15:guide id="10" pos="5420">
          <p15:clr>
            <a:srgbClr val="A4A3A4"/>
          </p15:clr>
        </p15:guide>
        <p15:guide id="11" pos="2245" userDrawn="1">
          <p15:clr>
            <a:srgbClr val="A4A3A4"/>
          </p15:clr>
        </p15:guide>
        <p15:guide id="12" pos="1610" userDrawn="1">
          <p15:clr>
            <a:srgbClr val="A4A3A4"/>
          </p15:clr>
        </p15:guide>
        <p15:guide id="13" pos="4150" userDrawn="1">
          <p15:clr>
            <a:srgbClr val="A4A3A4"/>
          </p15:clr>
        </p15:guide>
        <p15:guide id="14" pos="3515" userDrawn="1">
          <p15:clr>
            <a:srgbClr val="A4A3A4"/>
          </p15:clr>
        </p15:guide>
        <p15:guide id="15" orient="horz" pos="2795" userDrawn="1">
          <p15:clr>
            <a:srgbClr val="A4A3A4"/>
          </p15:clr>
        </p15:guide>
        <p15:guide id="16" orient="horz" pos="3430" userDrawn="1">
          <p15:clr>
            <a:srgbClr val="A4A3A4"/>
          </p15:clr>
        </p15:guide>
        <p15:guide id="17" orient="horz" pos="3748" userDrawn="1">
          <p15:clr>
            <a:srgbClr val="A4A3A4"/>
          </p15:clr>
        </p15:guide>
        <p15:guide id="19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4"/>
    <a:srgbClr val="6C6058"/>
    <a:srgbClr val="EC6C04"/>
    <a:srgbClr val="FFD800"/>
    <a:srgbClr val="F4A4BC"/>
    <a:srgbClr val="006C50"/>
    <a:srgbClr val="58B030"/>
    <a:srgbClr val="00A8DC"/>
    <a:srgbClr val="E00068"/>
    <a:srgbClr val="702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1" autoAdjust="0"/>
    <p:restoredTop sz="80102" autoAdjust="0"/>
  </p:normalViewPr>
  <p:slideViewPr>
    <p:cSldViewPr>
      <p:cViewPr varScale="1">
        <p:scale>
          <a:sx n="69" d="100"/>
          <a:sy n="69" d="100"/>
        </p:scale>
        <p:origin x="1068" y="44"/>
      </p:cViewPr>
      <p:guideLst>
        <p:guide orient="horz" pos="2160"/>
        <p:guide orient="horz" pos="4065"/>
        <p:guide orient="horz" pos="890"/>
        <p:guide orient="horz" pos="1525"/>
        <p:guide orient="horz" pos="255"/>
        <p:guide pos="975"/>
        <p:guide pos="4785"/>
        <p:guide pos="340"/>
        <p:guide pos="5420"/>
        <p:guide pos="2245"/>
        <p:guide pos="1610"/>
        <p:guide pos="4150"/>
        <p:guide pos="3515"/>
        <p:guide orient="horz" pos="2795"/>
        <p:guide orient="horz" pos="3430"/>
        <p:guide orient="horz" pos="3748"/>
        <p:guide pos="2880"/>
      </p:guideLst>
    </p:cSldViewPr>
  </p:slideViewPr>
  <p:outlineViewPr>
    <p:cViewPr>
      <p:scale>
        <a:sx n="33" d="100"/>
        <a:sy n="33" d="100"/>
      </p:scale>
      <p:origin x="0" y="-466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688E5-D669-41D1-857E-BC83E26B82CE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1B4C-40B8-4B07-B436-C2AB5602F8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240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(Kortfattat)</a:t>
            </a:r>
          </a:p>
          <a:p>
            <a:endParaRPr lang="sv-SE" dirty="0"/>
          </a:p>
          <a:p>
            <a:r>
              <a:rPr lang="sv-SE" dirty="0"/>
              <a:t>(Om beslutet kan överklagas med hjälp av förvaltningslagen och innebär avslag eller inskränkning ska beslutet motiveras. I motiveringen ska tydligt anges vad som varit avgörande för beslut och vilka rättsregler som tillämpats. Tillsammans med en överklagandehänvisning ska detta expedieras. En sammanfattning av bedömningen behöver ingå i protokollet och ska därmed beskrivas under sammanfattning? Se texten under bild 5.)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4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(Kortfattat)</a:t>
            </a:r>
          </a:p>
          <a:p>
            <a:endParaRPr lang="sv-SE" dirty="0"/>
          </a:p>
          <a:p>
            <a:r>
              <a:rPr lang="sv-SE" dirty="0"/>
              <a:t>(Om beslutet kan överklagas med hjälp av förvaltningslagen och innebär avslag eller inskränkning ska beslutet motiveras. I motiveringen ska tydligt anges vad som varit avgörande för beslut och vilka rättsregler som tillämpats. Tillsammans med en överklagandehänvisning ska detta expedieras. En sammanfattning av bedömningen behöver ingå i protokollet och ska därmed beskrivas under sammanfattning? Se texten under bild 5.)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4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9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38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(Rubriken är valbar beroende på ärendets art)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06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Efter samarbetet med Skolverket…..Vem ska ta över?</a:t>
            </a:r>
          </a:p>
          <a:p>
            <a:r>
              <a:rPr lang="sv-SE" dirty="0"/>
              <a:t>Skapa en framtidsplan</a:t>
            </a:r>
          </a:p>
          <a:p>
            <a:r>
              <a:rPr lang="sv-SE" dirty="0"/>
              <a:t>Integration</a:t>
            </a:r>
          </a:p>
          <a:p>
            <a:r>
              <a:rPr lang="sv-SE" dirty="0"/>
              <a:t>Sysselsättning</a:t>
            </a:r>
          </a:p>
          <a:p>
            <a:endParaRPr lang="sv-SE" dirty="0"/>
          </a:p>
          <a:p>
            <a:r>
              <a:rPr lang="sv-SE" dirty="0"/>
              <a:t>Viktiga nyckelpersoner</a:t>
            </a:r>
          </a:p>
          <a:p>
            <a:r>
              <a:rPr lang="sv-SE" dirty="0"/>
              <a:t>Kunskap som motverkar spridning av felaktig information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1B4C-40B8-4B07-B436-C2AB5602F80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1404000"/>
            <a:ext cx="8064000" cy="100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540001" y="2916238"/>
            <a:ext cx="8064000" cy="1088826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1200"/>
              </a:spcAft>
              <a:buFont typeface="Arial" panose="020B0604020202020204" pitchFamily="34" charset="0"/>
              <a:buNone/>
              <a:defRPr sz="2400"/>
            </a:lvl1pPr>
            <a:lvl2pPr marL="0" indent="0" algn="ctr">
              <a:spcAft>
                <a:spcPts val="1200"/>
              </a:spcAft>
              <a:buNone/>
              <a:defRPr sz="2400"/>
            </a:lvl2pPr>
            <a:lvl3pPr marL="0" indent="0" algn="ctr">
              <a:spcAft>
                <a:spcPts val="1200"/>
              </a:spcAft>
              <a:buNone/>
              <a:defRPr sz="2400"/>
            </a:lvl3pPr>
            <a:lvl4pPr marL="0" indent="0" algn="ctr">
              <a:spcAft>
                <a:spcPts val="1200"/>
              </a:spcAft>
              <a:buNone/>
              <a:defRPr sz="2400"/>
            </a:lvl4pPr>
            <a:lvl5pPr marL="0" indent="0" algn="ctr">
              <a:spcAft>
                <a:spcPts val="1200"/>
              </a:spcAft>
              <a:buNone/>
              <a:defRPr sz="2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821371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7056000" cy="1008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400" b="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8064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8489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EAF5BA-E0A0-C136-BF9A-9334DC8EF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61965F-DF3D-467C-C882-DA0B6868B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A02BA5-9EF3-11EB-27A8-1AF4C672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30BBC2-7E3B-AEAA-A8C3-21EE8EC06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0BFA58-E698-BBA3-8558-DB870724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275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4624C7-74BA-9498-4ABE-E4E4FFFB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FFD4B4-E98F-328B-7257-2A569541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759B53-6213-F362-5057-4C9F828E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854F4C-2BF7-FF4C-6C8A-F91B83C6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E2F6AD-7167-8BB8-6CBB-C66F271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532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563B-2FFC-1977-CCF1-E99864C5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CE4C78-4ACD-ED06-19A6-E611BB22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6CFF0C-0E44-EB2F-7EEC-E2E0861D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AB442A-21C9-503C-3C6A-1728F9B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E93F60-C00E-A75F-69DA-8C97EB12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04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D12324-2D4E-228C-A280-4B45FA7C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3F493F-2FE4-8700-6514-BEECA357B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7B0DA87-BFA7-1EA3-1699-162099653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D8E4376-610C-7252-1BC2-D61339841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967D06E-104E-9043-6884-4D62D7BA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8A7BE3B-8FAF-5442-9A45-E7FCCCA4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71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CEBCCE-41E7-7A5C-B656-75CD22ED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04C10A-4F1C-BB31-59D0-6C519875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7591676-C994-1C70-18EB-9F7B38627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63A5C7-3F3D-6535-9EA0-A18C39400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14A57B-DEDC-051C-9BD6-4505156E9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F877FB0-3697-34B7-2D77-C1BC561D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3CBDAA3-E4F9-29F2-A51B-9348CC45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19A2DE8-BE6C-9897-964E-C1A68B0E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73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5B67E6-EE59-260F-AB49-3C281F16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FA9ACA1-2CDC-E238-D09F-62BA5EE7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439A3B-5801-AA7D-8907-2631D07A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7C21736-FF1B-1D99-CBAE-B17463D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761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D20AB3-FC99-DBAC-D157-A0B7348F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BF79668-816B-0375-ABB7-6079B000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D1868-7389-8D75-4642-D0BE9DAB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622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1E6F3B-05F1-D307-2EF1-71F8A5AE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4FE2FA-7067-B4C4-53B0-F59DB19E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42B4C81-212F-BA32-A898-1F1546335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14AAAF-4D32-23BD-DCA5-1BCE64F3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BA88D5-A654-3049-0C78-E68A6D87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92777C-74DC-7E56-E284-12A06B84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6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20C64A-0474-223F-6352-183CAE21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DFBD425-1472-44EA-CAA5-34965F231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2AA7795-BCFE-33AC-CF88-111674AD5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B259C4-258F-DEAE-E459-7939290E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75443CB-6B06-2374-3F8B-A0DE96B5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5FF0DE-EE7A-AF8D-32DB-C4B9BC88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99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1404000"/>
            <a:ext cx="8064000" cy="100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40000" y="2916000"/>
            <a:ext cx="8064000" cy="1512000"/>
          </a:xfrm>
          <a:prstGeom prst="rect">
            <a:avLst/>
          </a:prstGeom>
        </p:spPr>
        <p:txBody>
          <a:bodyPr/>
          <a:lstStyle>
            <a:lvl1pPr algn="ctr">
              <a:spcAft>
                <a:spcPts val="1200"/>
              </a:spcAft>
              <a:defRPr sz="2400"/>
            </a:lvl1pPr>
            <a:lvl2pPr marL="0" indent="0" algn="ctr">
              <a:spcAft>
                <a:spcPts val="1200"/>
              </a:spcAft>
              <a:buFontTx/>
              <a:buNone/>
              <a:defRPr sz="2400"/>
            </a:lvl2pPr>
            <a:lvl3pPr marL="0" indent="0" algn="ctr">
              <a:spcAft>
                <a:spcPts val="1200"/>
              </a:spcAft>
              <a:buNone/>
              <a:defRPr sz="2400"/>
            </a:lvl3pPr>
            <a:lvl4pPr marL="0" indent="0" algn="ctr">
              <a:spcAft>
                <a:spcPts val="1200"/>
              </a:spcAft>
              <a:buNone/>
              <a:defRPr sz="2400"/>
            </a:lvl4pPr>
            <a:lvl5pPr marL="0" indent="0" algn="ctr">
              <a:spcAft>
                <a:spcPts val="1200"/>
              </a:spcAft>
              <a:buNone/>
              <a:defRPr sz="2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2880000" y="5932800"/>
            <a:ext cx="3384000" cy="64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00"/>
              </a:lnSpc>
              <a:spcAft>
                <a:spcPts val="0"/>
              </a:spcAft>
              <a:defRPr sz="1200"/>
            </a:lvl1pPr>
            <a:lvl2pPr algn="l">
              <a:lnSpc>
                <a:spcPts val="1400"/>
              </a:lnSpc>
              <a:spcAft>
                <a:spcPts val="0"/>
              </a:spcAft>
              <a:defRPr sz="1200"/>
            </a:lvl2pPr>
            <a:lvl3pPr algn="l">
              <a:lnSpc>
                <a:spcPts val="1400"/>
              </a:lnSpc>
              <a:spcAft>
                <a:spcPts val="0"/>
              </a:spcAft>
              <a:defRPr sz="1200"/>
            </a:lvl3pPr>
            <a:lvl4pPr algn="l">
              <a:lnSpc>
                <a:spcPts val="1400"/>
              </a:lnSpc>
              <a:spcAft>
                <a:spcPts val="0"/>
              </a:spcAft>
              <a:defRPr sz="1200"/>
            </a:lvl4pPr>
            <a:lvl5pPr algn="l">
              <a:lnSpc>
                <a:spcPts val="1400"/>
              </a:lnSpc>
              <a:spcAft>
                <a:spcPts val="0"/>
              </a:spcAft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4252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214A36-DAE1-74BC-8975-894163F4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4980EEC-C933-42F1-421A-D4990C384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2693F2-5297-5276-43B9-3DCBE37B8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7FC0B2-89F1-BB3E-C0EC-F37A12A5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B75A80-7608-846D-6F71-856AC337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652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E0F161E-5101-D60E-1910-AC2B570DF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BBEE1A2-6377-D1FA-6F29-DC089865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16AAD7-2B2A-4053-5AE3-53477F5A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F0B625B-AEF5-0709-6E93-189EC771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FB0C6E-C016-D3F6-03D1-778723AE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39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180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600"/>
              </a:spcAft>
              <a:defRPr sz="1350">
                <a:solidFill>
                  <a:schemeClr val="tx1"/>
                </a:solidFill>
              </a:defRPr>
            </a:lvl1pPr>
            <a:lvl2pPr marL="432000" indent="-216000">
              <a:spcAft>
                <a:spcPts val="600"/>
              </a:spcAft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</a:defRPr>
            </a:lvl2pPr>
            <a:lvl3pPr marL="648000" indent="-216000">
              <a:spcAft>
                <a:spcPts val="600"/>
              </a:spcAft>
              <a:buFont typeface="Gill Sans MT" panose="020B0502020104020203" pitchFamily="34" charset="0"/>
              <a:buChar char="–"/>
              <a:defRPr sz="1350">
                <a:solidFill>
                  <a:schemeClr val="tx1"/>
                </a:solidFill>
              </a:defRPr>
            </a:lvl3pPr>
            <a:lvl4pPr marL="864000" indent="-216000">
              <a:spcAft>
                <a:spcPts val="600"/>
              </a:spcAft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4pPr>
            <a:lvl5pPr marL="1080000" indent="-216000">
              <a:spcAft>
                <a:spcPts val="600"/>
              </a:spcAft>
              <a:buFont typeface="Wingdings" panose="05000000000000000000" pitchFamily="2" charset="2"/>
              <a:buChar char="§"/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908000"/>
            <a:ext cx="3240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600"/>
              </a:spcAft>
              <a:defRPr sz="1350">
                <a:solidFill>
                  <a:schemeClr val="tx1"/>
                </a:solidFill>
              </a:defRPr>
            </a:lvl1pPr>
            <a:lvl2pPr marL="432000" indent="-216000">
              <a:spcAft>
                <a:spcPts val="600"/>
              </a:spcAft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</a:defRPr>
            </a:lvl2pPr>
            <a:lvl3pPr marL="648000" indent="-216000">
              <a:spcAft>
                <a:spcPts val="600"/>
              </a:spcAft>
              <a:buFont typeface="Gill Sans MT" panose="020B0502020104020203" pitchFamily="34" charset="0"/>
              <a:buChar char="–"/>
              <a:defRPr sz="1350">
                <a:solidFill>
                  <a:schemeClr val="tx1"/>
                </a:solidFill>
              </a:defRPr>
            </a:lvl3pPr>
            <a:lvl4pPr marL="864000" indent="-216000">
              <a:spcAft>
                <a:spcPts val="600"/>
              </a:spcAft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4pPr>
            <a:lvl5pPr marL="1080000" indent="-216000">
              <a:spcAft>
                <a:spcPts val="600"/>
              </a:spcAft>
              <a:buFont typeface="Wingdings" panose="05000000000000000000" pitchFamily="2" charset="2"/>
              <a:buChar char="§"/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9931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2pPr>
            <a:lvl3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09264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76000" indent="-288000">
              <a:spcAft>
                <a:spcPts val="800"/>
              </a:spcAft>
              <a:buFont typeface="Gill Sans MT" panose="020B0502020104020203" pitchFamily="34" charset="0"/>
              <a:buChar char="–"/>
              <a:defRPr>
                <a:solidFill>
                  <a:schemeClr val="tx1"/>
                </a:solidFill>
              </a:defRPr>
            </a:lvl2pPr>
            <a:lvl3pPr marL="864000" indent="-288000">
              <a:spcAft>
                <a:spcPts val="800"/>
              </a:spcAft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1152000" indent="-288000">
              <a:spcAft>
                <a:spcPts val="80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1440000" indent="-288000">
              <a:spcAft>
                <a:spcPts val="800"/>
              </a:spcAft>
              <a:buFont typeface="Gill Sans MT" panose="020B0502020104020203" pitchFamily="34" charset="0"/>
              <a:buChar char="»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3933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, ingress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000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 marL="576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139469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 m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40000" y="2412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7056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69188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8069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4032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5076000" y="396000"/>
            <a:ext cx="3528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2412000"/>
            <a:ext cx="4032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26547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 marL="576000" indent="-288000">
              <a:spcAft>
                <a:spcPts val="8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64000" indent="-288000">
              <a:spcAft>
                <a:spcPts val="800"/>
              </a:spcAft>
              <a:buFont typeface="Gill Sans MT" panose="020B0502020104020203" pitchFamily="34" charset="0"/>
              <a:buChar char="–"/>
              <a:defRPr sz="1800">
                <a:solidFill>
                  <a:schemeClr val="tx1"/>
                </a:solidFill>
              </a:defRPr>
            </a:lvl3pPr>
            <a:lvl4pPr marL="1152000" indent="-288000">
              <a:spcAft>
                <a:spcPts val="80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1440000" indent="-288000">
              <a:spcAft>
                <a:spcPts val="800"/>
              </a:spcAft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908000"/>
            <a:ext cx="3240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 marL="576000" indent="-288000">
              <a:spcAft>
                <a:spcPts val="80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64000" indent="-288000">
              <a:spcAft>
                <a:spcPts val="800"/>
              </a:spcAft>
              <a:buFont typeface="Gill Sans MT" panose="020B0502020104020203" pitchFamily="34" charset="0"/>
              <a:buChar char="–"/>
              <a:defRPr sz="1800">
                <a:solidFill>
                  <a:schemeClr val="tx1"/>
                </a:solidFill>
              </a:defRPr>
            </a:lvl3pPr>
            <a:lvl4pPr marL="1152000" indent="-288000">
              <a:spcAft>
                <a:spcPts val="800"/>
              </a:spcAft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4pPr>
            <a:lvl5pPr marL="1440000" indent="-288000">
              <a:spcAft>
                <a:spcPts val="800"/>
              </a:spcAft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0326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2pPr>
            <a:lvl3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84540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7056000" cy="1008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400" b="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8064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10770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EAF5BA-E0A0-C136-BF9A-9334DC8EF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61965F-DF3D-467C-C882-DA0B6868B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A02BA5-9EF3-11EB-27A8-1AF4C672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30BBC2-7E3B-AEAA-A8C3-21EE8EC06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0BFA58-E698-BBA3-8558-DB870724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473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4624C7-74BA-9498-4ABE-E4E4FFFB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FFD4B4-E98F-328B-7257-2A569541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759B53-6213-F362-5057-4C9F828E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854F4C-2BF7-FF4C-6C8A-F91B83C6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E2F6AD-7167-8BB8-6CBB-C66F271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01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563B-2FFC-1977-CCF1-E99864C5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CE4C78-4ACD-ED06-19A6-E611BB22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6CFF0C-0E44-EB2F-7EEC-E2E0861D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AB442A-21C9-503C-3C6A-1728F9B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E93F60-C00E-A75F-69DA-8C97EB12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056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D12324-2D4E-228C-A280-4B45FA7C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3F493F-2FE4-8700-6514-BEECA357B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7B0DA87-BFA7-1EA3-1699-162099653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D8E4376-610C-7252-1BC2-D61339841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967D06E-104E-9043-6884-4D62D7BA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8A7BE3B-8FAF-5442-9A45-E7FCCCA4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400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CEBCCE-41E7-7A5C-B656-75CD22ED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04C10A-4F1C-BB31-59D0-6C519875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7591676-C994-1C70-18EB-9F7B38627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63A5C7-3F3D-6535-9EA0-A18C39400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14A57B-DEDC-051C-9BD6-4505156E9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F877FB0-3697-34B7-2D77-C1BC561D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3CBDAA3-E4F9-29F2-A51B-9348CC45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19A2DE8-BE6C-9897-964E-C1A68B0E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2450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5B67E6-EE59-260F-AB49-3C281F16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FA9ACA1-2CDC-E238-D09F-62BA5EE7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439A3B-5801-AA7D-8907-2631D07A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7C21736-FF1B-1D99-CBAE-B17463D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7450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D20AB3-FC99-DBAC-D157-A0B7348F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BF79668-816B-0375-ABB7-6079B000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D1868-7389-8D75-4642-D0BE9DAB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064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1E6F3B-05F1-D307-2EF1-71F8A5AE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4FE2FA-7067-B4C4-53B0-F59DB19E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42B4C81-212F-BA32-A898-1F1546335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14AAAF-4D32-23BD-DCA5-1BCE64F3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BA88D5-A654-3049-0C78-E68A6D87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92777C-74DC-7E56-E284-12A06B84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7457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20C64A-0474-223F-6352-183CAE21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DFBD425-1472-44EA-CAA5-34965F231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2AA7795-BCFE-33AC-CF88-111674AD5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B259C4-258F-DEAE-E459-7939290E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75443CB-6B06-2374-3F8B-A0DE96B5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5FF0DE-EE7A-AF8D-32DB-C4B9BC88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80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7436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214A36-DAE1-74BC-8975-894163F4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4980EEC-C933-42F1-421A-D4990C384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2693F2-5297-5276-43B9-3DCBE37B8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7FC0B2-89F1-BB3E-C0EC-F37A12A5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B75A80-7608-846D-6F71-856AC337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391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E0F161E-5101-D60E-1910-AC2B570DF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BBEE1A2-6377-D1FA-6F29-DC089865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16AAD7-2B2A-4053-5AE3-53477F5A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F0B625B-AEF5-0709-6E93-189EC771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FB0C6E-C016-D3F6-03D1-778723AE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8322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180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600"/>
              </a:spcAft>
              <a:defRPr sz="1350">
                <a:solidFill>
                  <a:schemeClr val="tx1"/>
                </a:solidFill>
              </a:defRPr>
            </a:lvl1pPr>
            <a:lvl2pPr marL="432000" indent="-216000">
              <a:spcAft>
                <a:spcPts val="600"/>
              </a:spcAft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</a:defRPr>
            </a:lvl2pPr>
            <a:lvl3pPr marL="648000" indent="-216000">
              <a:spcAft>
                <a:spcPts val="600"/>
              </a:spcAft>
              <a:buFont typeface="Gill Sans MT" panose="020B0502020104020203" pitchFamily="34" charset="0"/>
              <a:buChar char="–"/>
              <a:defRPr sz="1350">
                <a:solidFill>
                  <a:schemeClr val="tx1"/>
                </a:solidFill>
              </a:defRPr>
            </a:lvl3pPr>
            <a:lvl4pPr marL="864000" indent="-216000">
              <a:spcAft>
                <a:spcPts val="600"/>
              </a:spcAft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4pPr>
            <a:lvl5pPr marL="1080000" indent="-216000">
              <a:spcAft>
                <a:spcPts val="600"/>
              </a:spcAft>
              <a:buFont typeface="Wingdings" panose="05000000000000000000" pitchFamily="2" charset="2"/>
              <a:buChar char="§"/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908000"/>
            <a:ext cx="3240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600"/>
              </a:spcAft>
              <a:defRPr sz="1350">
                <a:solidFill>
                  <a:schemeClr val="tx1"/>
                </a:solidFill>
              </a:defRPr>
            </a:lvl1pPr>
            <a:lvl2pPr marL="432000" indent="-216000">
              <a:spcAft>
                <a:spcPts val="600"/>
              </a:spcAft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</a:defRPr>
            </a:lvl2pPr>
            <a:lvl3pPr marL="648000" indent="-216000">
              <a:spcAft>
                <a:spcPts val="600"/>
              </a:spcAft>
              <a:buFont typeface="Gill Sans MT" panose="020B0502020104020203" pitchFamily="34" charset="0"/>
              <a:buChar char="–"/>
              <a:defRPr sz="1350">
                <a:solidFill>
                  <a:schemeClr val="tx1"/>
                </a:solidFill>
              </a:defRPr>
            </a:lvl3pPr>
            <a:lvl4pPr marL="864000" indent="-216000">
              <a:spcAft>
                <a:spcPts val="600"/>
              </a:spcAft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4pPr>
            <a:lvl5pPr marL="1080000" indent="-216000">
              <a:spcAft>
                <a:spcPts val="600"/>
              </a:spcAft>
              <a:buFont typeface="Wingdings" panose="05000000000000000000" pitchFamily="2" charset="2"/>
              <a:buChar char="§"/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56318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4032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5076000" y="396000"/>
            <a:ext cx="3528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2412000"/>
            <a:ext cx="4032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216000" indent="0">
              <a:buFontTx/>
              <a:buNone/>
              <a:defRPr/>
            </a:lvl2pPr>
            <a:lvl3pPr marL="432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640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36523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2pPr>
            <a:lvl3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4337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53975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81555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, ingress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000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1764795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 m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40000" y="2412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7056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403597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60677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4032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5076000" y="396000"/>
            <a:ext cx="3528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2412000"/>
            <a:ext cx="4032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3206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, ingress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0000" y="1908000"/>
            <a:ext cx="7056000" cy="4032000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 marL="288000" indent="-288000">
              <a:spcAft>
                <a:spcPts val="8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0">
              <a:buNone/>
              <a:defRPr/>
            </a:lvl3pPr>
            <a:lvl4pPr marL="1152000" indent="-288000">
              <a:buFont typeface="Arial" pitchFamily="34" charset="0"/>
              <a:buChar char="•"/>
              <a:defRPr/>
            </a:lvl4pPr>
            <a:lvl5pPr marL="1440000" indent="-288000"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933210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1034668"/>
            <a:ext cx="8064000" cy="3693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algn="ctr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80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8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800"/>
              </a:spcAft>
              <a:defRPr sz="1800">
                <a:solidFill>
                  <a:schemeClr val="tx1"/>
                </a:solidFill>
              </a:defRPr>
            </a:lvl4pPr>
            <a:lvl5pPr>
              <a:spcAft>
                <a:spcPts val="800"/>
              </a:spcAft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80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8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800"/>
              </a:spcAft>
              <a:defRPr sz="1800">
                <a:solidFill>
                  <a:schemeClr val="tx1"/>
                </a:solidFill>
              </a:defRPr>
            </a:lvl4pPr>
            <a:lvl5pPr>
              <a:spcAft>
                <a:spcPts val="800"/>
              </a:spcAft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64415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24000"/>
            <a:ext cx="7056000" cy="1008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400" b="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749" y="1908000"/>
            <a:ext cx="8064000" cy="151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Aft>
                <a:spcPts val="8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40779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28ACFC-D543-0BD1-8AE6-36F62A8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228F-CB70-4817-9D66-5CA87E2BEAFD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A997A6-E6CB-9FC4-04E4-A09890CF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18A8740-83A0-1D22-6416-F4E4A4B8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5269-E240-477F-8FF4-753624883E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276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59A742-A992-6A0E-A977-6E5DA27E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25B4EB-9513-9A54-4FF7-A9B03C15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D0671-E8A7-46CB-BBC7-8DD5CE9F248B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350F671-9BA4-67B5-89D6-9748A1F6A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6723426-9CFD-7581-70A3-402D007A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B560A-5966-434D-87A4-029BC06757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821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3"/>
          <p:cNvSpPr>
            <a:spLocks noGrp="1"/>
          </p:cNvSpPr>
          <p:nvPr>
            <p:ph type="title"/>
          </p:nvPr>
        </p:nvSpPr>
        <p:spPr>
          <a:xfrm>
            <a:off x="540000" y="1404000"/>
            <a:ext cx="8064000" cy="1008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>
          <a:xfrm>
            <a:off x="540000" y="2916000"/>
            <a:ext cx="8064000" cy="1512000"/>
          </a:xfrm>
          <a:prstGeom prst="rect">
            <a:avLst/>
          </a:prstGeom>
        </p:spPr>
        <p:txBody>
          <a:bodyPr lIns="0" tIns="0" rIns="0" bIns="0"/>
          <a:lstStyle>
            <a:lvl1pPr algn="ctr">
              <a:spcAft>
                <a:spcPts val="1200"/>
              </a:spcAft>
              <a:defRPr sz="2400"/>
            </a:lvl1pPr>
            <a:lvl2pPr marL="0" indent="0" algn="ctr">
              <a:spcAft>
                <a:spcPts val="1200"/>
              </a:spcAft>
              <a:buFontTx/>
              <a:buNone/>
              <a:defRPr sz="2400"/>
            </a:lvl2pPr>
            <a:lvl3pPr marL="0" indent="0" algn="ctr">
              <a:spcAft>
                <a:spcPts val="1200"/>
              </a:spcAft>
              <a:buNone/>
              <a:defRPr sz="2400"/>
            </a:lvl3pPr>
            <a:lvl4pPr marL="0" indent="0" algn="ctr">
              <a:spcAft>
                <a:spcPts val="1200"/>
              </a:spcAft>
              <a:buNone/>
              <a:defRPr sz="2400"/>
            </a:lvl4pPr>
            <a:lvl5pPr marL="0" indent="0" algn="ctr">
              <a:spcAft>
                <a:spcPts val="1200"/>
              </a:spcAft>
              <a:buNone/>
              <a:defRPr sz="2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2880000" y="5932800"/>
            <a:ext cx="3384000" cy="648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00"/>
              </a:lnSpc>
              <a:spcAft>
                <a:spcPts val="0"/>
              </a:spcAft>
              <a:defRPr sz="1200"/>
            </a:lvl1pPr>
            <a:lvl2pPr algn="l">
              <a:lnSpc>
                <a:spcPts val="1400"/>
              </a:lnSpc>
              <a:spcAft>
                <a:spcPts val="0"/>
              </a:spcAft>
              <a:defRPr sz="1200"/>
            </a:lvl2pPr>
            <a:lvl3pPr algn="l">
              <a:lnSpc>
                <a:spcPts val="1400"/>
              </a:lnSpc>
              <a:spcAft>
                <a:spcPts val="0"/>
              </a:spcAft>
              <a:defRPr sz="1200"/>
            </a:lvl3pPr>
            <a:lvl4pPr algn="l">
              <a:lnSpc>
                <a:spcPts val="1400"/>
              </a:lnSpc>
              <a:spcAft>
                <a:spcPts val="0"/>
              </a:spcAft>
              <a:defRPr sz="1200"/>
            </a:lvl4pPr>
            <a:lvl5pPr algn="l">
              <a:lnSpc>
                <a:spcPts val="1400"/>
              </a:lnSpc>
              <a:spcAft>
                <a:spcPts val="0"/>
              </a:spcAft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543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nittsrubrik m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40000" y="2412000"/>
            <a:ext cx="8064000" cy="1008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40000" y="3924000"/>
            <a:ext cx="7056000" cy="1512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Aft>
                <a:spcPts val="80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0834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8685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96000"/>
            <a:ext cx="4032000" cy="151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5076000" y="396000"/>
            <a:ext cx="3528000" cy="604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text 2"/>
          <p:cNvSpPr>
            <a:spLocks noGrp="1"/>
          </p:cNvSpPr>
          <p:nvPr>
            <p:ph idx="10" hasCustomPrompt="1"/>
          </p:nvPr>
        </p:nvSpPr>
        <p:spPr>
          <a:xfrm>
            <a:off x="540000" y="2412000"/>
            <a:ext cx="4032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spcAft>
                <a:spcPts val="800"/>
              </a:spcAft>
              <a:buFontTx/>
              <a:buNone/>
              <a:defRPr>
                <a:solidFill>
                  <a:schemeClr val="tx1"/>
                </a:solidFill>
              </a:defRPr>
            </a:lvl1pPr>
            <a:lvl2pPr marL="288000" indent="0">
              <a:buFontTx/>
              <a:buNone/>
              <a:defRPr/>
            </a:lvl2pPr>
            <a:lvl3pPr marL="576000" indent="0">
              <a:buFontTx/>
              <a:buNone/>
              <a:defRPr/>
            </a:lvl3pPr>
            <a:lvl4pPr marL="864000" indent="0">
              <a:buFontTx/>
              <a:buNone/>
              <a:defRPr/>
            </a:lvl4pPr>
            <a:lvl5pPr marL="1152000" indent="0">
              <a:buFontTx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3589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1034668"/>
            <a:ext cx="8064000" cy="3693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algn="ctr">
              <a:defRPr sz="2400" cap="none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80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8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800"/>
              </a:spcAft>
              <a:defRPr sz="1800">
                <a:solidFill>
                  <a:schemeClr val="tx1"/>
                </a:solidFill>
              </a:defRPr>
            </a:lvl4pPr>
            <a:lvl5pPr>
              <a:spcAft>
                <a:spcPts val="800"/>
              </a:spcAft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1908000"/>
            <a:ext cx="3528000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  <a:lvl2pPr>
              <a:spcAft>
                <a:spcPts val="80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8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800"/>
              </a:spcAft>
              <a:defRPr sz="1800">
                <a:solidFill>
                  <a:schemeClr val="tx1"/>
                </a:solidFill>
              </a:defRPr>
            </a:lvl4pPr>
            <a:lvl5pPr>
              <a:spcAft>
                <a:spcPts val="800"/>
              </a:spcAft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5804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41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4687200"/>
            <a:ext cx="1188720" cy="21717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940000"/>
            <a:ext cx="1802130" cy="5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ctr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ctr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1" r:id="rId2"/>
    <p:sldLayoutId id="2147483668" r:id="rId3"/>
    <p:sldLayoutId id="2147483649" r:id="rId4"/>
    <p:sldLayoutId id="2147483655" r:id="rId5"/>
    <p:sldLayoutId id="2147483654" r:id="rId6"/>
    <p:sldLayoutId id="2147483652" r:id="rId7"/>
    <p:sldLayoutId id="2147483651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D06F413-A41A-5E95-5BFE-DD7C37FB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239996-8A25-5E2E-BAF5-4134B1E7E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B9DF48-0380-DB8B-0E0D-E0C236E91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AE0865-0A6C-2E3E-08B4-03BDD958F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70ACB1-B2EE-2CC3-3573-D1F4CA7CA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73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6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D06F413-A41A-5E95-5BFE-DD7C37FB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7239996-8A25-5E2E-BAF5-4134B1E7E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B9DF48-0380-DB8B-0E0D-E0C236E91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8CAF-4CBD-4162-8B5E-DE48057B74A2}" type="datetimeFigureOut">
              <a:rPr lang="sv-SE" smtClean="0"/>
              <a:t>2023-06-28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AE0865-0A6C-2E3E-08B4-03BDD958F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70ACB1-B2EE-2CC3-3573-D1F4CA7CA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F06E-9BD5-4F45-8BF5-66395BFDFF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88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0" y="4687200"/>
            <a:ext cx="118872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6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rubikon.news/artikel/ursache-zukunf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7mqfmZS5xM&amp;t=1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40000" y="2132968"/>
            <a:ext cx="8064000" cy="1008000"/>
          </a:xfrm>
        </p:spPr>
        <p:txBody>
          <a:bodyPr>
            <a:normAutofit/>
          </a:bodyPr>
          <a:lstStyle/>
          <a:p>
            <a:r>
              <a:rPr lang="sv-SE" dirty="0"/>
              <a:t/>
            </a:r>
            <a:br>
              <a:rPr lang="sv-SE" dirty="0"/>
            </a:br>
            <a:r>
              <a:rPr lang="sv-SE" sz="1800" dirty="0"/>
              <a:t>Ett samarbete mellan Gislaveds kommun och Skolverket  2020-2023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503996" y="3717032"/>
            <a:ext cx="8064000" cy="108882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v-SE" dirty="0"/>
              <a:t>Demokratiberedningen 23-06-28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9B238BE-4B86-7BFC-00D2-AEBDC5AA8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46976"/>
            <a:ext cx="6264696" cy="15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8933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FB57F8F-7734-45CB-9E26-022BF204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101277"/>
            <a:ext cx="3276452" cy="1467631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sv-SE" sz="2550" b="1" dirty="0"/>
              <a:t>Transspråkande undervisning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797496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5FAD7A-AC7E-47DA-99CD-74A391D1EB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529" y="3011924"/>
            <a:ext cx="3659104" cy="298882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sv-SE" sz="1500" dirty="0"/>
              <a:t>Alla språk betraktas som en källa till lärande och utveckling av kunskap.</a:t>
            </a:r>
            <a:endParaRPr lang="sv-SE" sz="1500" dirty="0">
              <a:cs typeface="Calibri"/>
            </a:endParaRPr>
          </a:p>
          <a:p>
            <a:r>
              <a:rPr lang="sv-SE" sz="1500" dirty="0"/>
              <a:t>De språkliga resurserna används växelvis och parallellt med undervisningsspråket.</a:t>
            </a:r>
            <a:endParaRPr lang="sv-SE" sz="1500" dirty="0">
              <a:cs typeface="Calibri"/>
            </a:endParaRPr>
          </a:p>
          <a:p>
            <a:r>
              <a:rPr lang="sv-SE" sz="1500" dirty="0"/>
              <a:t>Inte en speciell undervisningsmetod utan ett förhållningssätt till flerspråkighet.</a:t>
            </a:r>
            <a:endParaRPr lang="sv-SE" sz="1500" dirty="0">
              <a:cs typeface="Calibri"/>
            </a:endParaRPr>
          </a:p>
          <a:p>
            <a:r>
              <a:rPr lang="sv-SE" sz="1500" dirty="0"/>
              <a:t>En princip för social rättvisa.</a:t>
            </a:r>
          </a:p>
          <a:p>
            <a:endParaRPr lang="sv-SE" sz="1200" dirty="0">
              <a:cs typeface="Calibri"/>
            </a:endParaRPr>
          </a:p>
          <a:p>
            <a:endParaRPr lang="sv-SE" sz="1200" dirty="0">
              <a:cs typeface="Calibri"/>
            </a:endParaRPr>
          </a:p>
          <a:p>
            <a:pPr indent="-171450">
              <a:buFont typeface="Arial" panose="020B0604020202020204" pitchFamily="34" charset="0"/>
              <a:buChar char="•"/>
            </a:pPr>
            <a:endParaRPr lang="en-US" sz="1425" dirty="0"/>
          </a:p>
          <a:p>
            <a:pPr indent="-171450">
              <a:buFont typeface="Arial" panose="020B0604020202020204" pitchFamily="34" charset="0"/>
              <a:buChar char="•"/>
            </a:pPr>
            <a:endParaRPr lang="en-US" sz="1425" dirty="0"/>
          </a:p>
          <a:p>
            <a:pPr indent="-171450">
              <a:buFont typeface="Arial" panose="020B0604020202020204" pitchFamily="34" charset="0"/>
              <a:buChar char="•"/>
            </a:pPr>
            <a:endParaRPr lang="en-US" sz="1425" dirty="0"/>
          </a:p>
          <a:p>
            <a:pPr indent="-171450">
              <a:buFont typeface="Arial" panose="020B0604020202020204" pitchFamily="34" charset="0"/>
              <a:buChar char="•"/>
            </a:pPr>
            <a:endParaRPr lang="en-US" sz="1425" dirty="0"/>
          </a:p>
          <a:p>
            <a:pPr indent="-171450">
              <a:buFont typeface="Arial" panose="020B0604020202020204" pitchFamily="34" charset="0"/>
              <a:buChar char="•"/>
            </a:pPr>
            <a:endParaRPr lang="en-US" sz="1425" dirty="0"/>
          </a:p>
        </p:txBody>
      </p:sp>
      <p:pic>
        <p:nvPicPr>
          <p:cNvPr id="5" name="Platshållare för innehåll 4" descr="Kvinnliga kvinnor som blir uppringd">
            <a:extLst>
              <a:ext uri="{FF2B5EF4-FFF2-40B4-BE49-F238E27FC236}">
                <a16:creationId xmlns:a16="http://schemas.microsoft.com/office/drawing/2014/main" id="{FFA49C99-3144-44BA-B17C-0E667CE181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r="5702" b="-1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5293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C72F8AC-B2E7-6369-3519-52A5138E3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" y="0"/>
            <a:ext cx="9081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7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D64A0EB-B763-C927-2B08-C0B7B366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200"/>
              <a:t>Kompetensutveckling modersmålslärare och studiehandledare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32739E-B277-8526-7107-6343CD792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754" y="4636008"/>
            <a:ext cx="2800510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500">
                <a:solidFill>
                  <a:schemeClr val="tx1"/>
                </a:solidFill>
              </a:rPr>
              <a:t>Stöd till vårdnadshavare på olika sätt:</a:t>
            </a:r>
          </a:p>
          <a:p>
            <a:pPr defTabSz="914400">
              <a:spcBef>
                <a:spcPts val="1000"/>
              </a:spcBef>
            </a:pPr>
            <a:r>
              <a:rPr lang="en-US" sz="1500">
                <a:solidFill>
                  <a:schemeClr val="tx1"/>
                </a:solidFill>
              </a:rPr>
              <a:t>Värdegrund</a:t>
            </a:r>
          </a:p>
          <a:p>
            <a:pPr defTabSz="914400">
              <a:spcBef>
                <a:spcPts val="1000"/>
              </a:spcBef>
            </a:pPr>
            <a:r>
              <a:rPr lang="en-US" sz="1500">
                <a:solidFill>
                  <a:schemeClr val="tx1"/>
                </a:solidFill>
              </a:rPr>
              <a:t>Att förstå vårt utbildningssystem</a:t>
            </a:r>
          </a:p>
          <a:p>
            <a:pPr defTabSz="914400">
              <a:spcBef>
                <a:spcPts val="1000"/>
              </a:spcBef>
            </a:pPr>
            <a:r>
              <a:rPr lang="en-US" sz="1500">
                <a:solidFill>
                  <a:schemeClr val="tx1"/>
                </a:solidFill>
              </a:rPr>
              <a:t>Förväntningar och delaktighet</a:t>
            </a:r>
          </a:p>
          <a:p>
            <a:pPr defTabSz="914400">
              <a:spcBef>
                <a:spcPts val="1000"/>
              </a:spcBef>
            </a:pPr>
            <a:endParaRPr lang="en-US" sz="1500">
              <a:solidFill>
                <a:schemeClr val="tx1"/>
              </a:solidFill>
            </a:endParaRPr>
          </a:p>
          <a:p>
            <a:pPr defTabSz="914400">
              <a:spcBef>
                <a:spcPts val="1000"/>
              </a:spcBef>
            </a:pP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 descr="Person och barn som håller händerna">
            <a:extLst>
              <a:ext uri="{FF2B5EF4-FFF2-40B4-BE49-F238E27FC236}">
                <a16:creationId xmlns:a16="http://schemas.microsoft.com/office/drawing/2014/main" id="{D3BFCEA6-86D8-BEA0-7983-14FA4882B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5" r="22640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6701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031D4D-8F35-4D2D-8E6F-853F5457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53" y="0"/>
            <a:ext cx="6408264" cy="1512000"/>
          </a:xfrm>
        </p:spPr>
        <p:txBody>
          <a:bodyPr anchor="b">
            <a:normAutofit/>
          </a:bodyPr>
          <a:lstStyle/>
          <a:p>
            <a:r>
              <a:rPr lang="sv-SE" dirty="0"/>
              <a:t>3.3 Samordning av vägar till arbete och utbildning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3A7DCA-EEEA-4D61-AB56-86E19B330F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0000" y="1988840"/>
            <a:ext cx="4032000" cy="4032000"/>
          </a:xfrm>
        </p:spPr>
        <p:txBody>
          <a:bodyPr>
            <a:normAutofit/>
          </a:bodyPr>
          <a:lstStyle/>
          <a:p>
            <a:r>
              <a:rPr lang="sv-SE" sz="1200" dirty="0"/>
              <a:t>Vår hypotes är att det finns bristande kunskap och insikter hos nyanlända ungdomar och deras vårdnadshavare för att kunna göra bra val inför framtidens yrkeskarriär.</a:t>
            </a:r>
          </a:p>
          <a:p>
            <a:r>
              <a:rPr lang="sv-SE" sz="1200" dirty="0"/>
              <a:t>Det behöver göras en analys av hypotesen för att kunna nå en ökad måluppfyllelse hos sent ankomna ungdomar och även vuxna. </a:t>
            </a:r>
          </a:p>
          <a:p>
            <a:r>
              <a:rPr lang="sv-SE" sz="1200" dirty="0"/>
              <a:t>Att förstå och arbeta med målgruppen.</a:t>
            </a:r>
          </a:p>
          <a:p>
            <a:r>
              <a:rPr lang="sv-SE" sz="1200" dirty="0"/>
              <a:t>Vad hindrar bra val?</a:t>
            </a:r>
          </a:p>
          <a:p>
            <a:r>
              <a:rPr lang="sv-SE" sz="1200" dirty="0"/>
              <a:t>Vad saknas?</a:t>
            </a:r>
          </a:p>
          <a:p>
            <a:endParaRPr lang="sv-SE" sz="1200" dirty="0"/>
          </a:p>
          <a:p>
            <a:pPr marL="0" indent="0">
              <a:buNone/>
            </a:pPr>
            <a:r>
              <a:rPr lang="sv-SE" sz="1200" dirty="0"/>
              <a:t>Med fokus på </a:t>
            </a:r>
          </a:p>
          <a:p>
            <a:r>
              <a:rPr lang="sv-SE" sz="1200" dirty="0"/>
              <a:t>Det svenska skolsystemet och den svenska arbetsmarknaden.</a:t>
            </a:r>
          </a:p>
          <a:p>
            <a:r>
              <a:rPr lang="sv-SE" sz="1200" dirty="0"/>
              <a:t>Olika vägar till utbildning och anställning.</a:t>
            </a:r>
          </a:p>
          <a:p>
            <a:r>
              <a:rPr lang="sv-SE" sz="1200" dirty="0"/>
              <a:t>Yrken, löner, egenföretagande samt hur man kan bli självförsörjande i Sverige.</a:t>
            </a:r>
          </a:p>
          <a:p>
            <a:endParaRPr lang="sv-SE" dirty="0"/>
          </a:p>
        </p:txBody>
      </p:sp>
      <p:pic>
        <p:nvPicPr>
          <p:cNvPr id="5" name="Bildobjekt 4" descr="Vitt pussel med en röd pusselbit">
            <a:extLst>
              <a:ext uri="{FF2B5EF4-FFF2-40B4-BE49-F238E27FC236}">
                <a16:creationId xmlns:a16="http://schemas.microsoft.com/office/drawing/2014/main" id="{652C86D7-5088-1C87-3A63-24E1513EB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35843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1034668"/>
            <a:ext cx="8064000" cy="369332"/>
          </a:xfrm>
        </p:spPr>
        <p:txBody>
          <a:bodyPr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sv-SE" sz="1800" b="1" dirty="0"/>
              <a:t>Samordnartjänst - f</a:t>
            </a:r>
            <a:r>
              <a:rPr lang="sv-SE" sz="1800" b="1" dirty="0">
                <a:effectLst/>
              </a:rPr>
              <a:t>ramtidstankar</a:t>
            </a:r>
            <a:r>
              <a:rPr lang="sv-SE" sz="1300" dirty="0">
                <a:effectLst/>
              </a:rPr>
              <a:t/>
            </a:r>
            <a:br>
              <a:rPr lang="sv-SE" sz="1300" dirty="0">
                <a:effectLst/>
              </a:rPr>
            </a:br>
            <a:endParaRPr lang="sv-SE" sz="1300" dirty="0"/>
          </a:p>
        </p:txBody>
      </p:sp>
      <p:sp>
        <p:nvSpPr>
          <p:cNvPr id="4" name="Platshållare för text 3"/>
          <p:cNvSpPr>
            <a:spLocks noGrp="1"/>
          </p:cNvSpPr>
          <p:nvPr>
            <p:ph sz="half" idx="1"/>
          </p:nvPr>
        </p:nvSpPr>
        <p:spPr>
          <a:xfrm>
            <a:off x="540000" y="1908000"/>
            <a:ext cx="3528000" cy="4536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En tjänst som har som uppdrag att knyta ihop skola/utbildning och arbetsliv.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Exempel på uppdrag: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SKA – skola arbetsliv organisera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Ferier/sommarjobb – organiseras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Näringslivskontakter – samverkan med Enter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Förmedla kommunikationstolkarna, föräldramöten, kultur, fritid m.m.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Kompetensutveckling av tvåspråkig personal (organisera)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Utvärdering och kvalitet i integrationsarbetet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sv-SE" sz="1700">
                <a:effectLst/>
              </a:rPr>
              <a:t>Invandraindex</a:t>
            </a:r>
          </a:p>
          <a:p>
            <a:pPr>
              <a:lnSpc>
                <a:spcPct val="90000"/>
              </a:lnSpc>
            </a:pPr>
            <a:endParaRPr lang="sv-SE" sz="170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7630F4B-A06A-804E-0EB1-5A5FE313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31336"/>
            <a:ext cx="3528000" cy="198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887809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56590B5-D289-7952-0C98-5EE0D0DF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28" y="1599149"/>
            <a:ext cx="4354276" cy="3211278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9108ABE8-2947-4CC1-8DF3-6D2E4701284C}"/>
              </a:ext>
            </a:extLst>
          </p:cNvPr>
          <p:cNvSpPr/>
          <p:nvPr/>
        </p:nvSpPr>
        <p:spPr>
          <a:xfrm>
            <a:off x="5849342" y="2615929"/>
            <a:ext cx="2081276" cy="1440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SKUA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B35B775C-36A2-4271-4F85-418E053100F9}"/>
              </a:ext>
            </a:extLst>
          </p:cNvPr>
          <p:cNvSpPr/>
          <p:nvPr/>
        </p:nvSpPr>
        <p:spPr>
          <a:xfrm>
            <a:off x="1841615" y="739558"/>
            <a:ext cx="3235120" cy="1126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Riktade insatser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DF83CC82-899D-A4BB-90D6-59EC474F90A2}"/>
              </a:ext>
            </a:extLst>
          </p:cNvPr>
          <p:cNvSpPr/>
          <p:nvPr/>
        </p:nvSpPr>
        <p:spPr>
          <a:xfrm>
            <a:off x="7707576" y="2982227"/>
            <a:ext cx="745561" cy="747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STL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096C779-6981-0FD0-F77D-97CE3ACB6A3C}"/>
              </a:ext>
            </a:extLst>
          </p:cNvPr>
          <p:cNvSpPr/>
          <p:nvPr/>
        </p:nvSpPr>
        <p:spPr>
          <a:xfrm>
            <a:off x="7540469" y="4224711"/>
            <a:ext cx="780299" cy="69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TRR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9FA37DBE-2A8F-798C-B146-ECBAEF373B76}"/>
              </a:ext>
            </a:extLst>
          </p:cNvPr>
          <p:cNvSpPr/>
          <p:nvPr/>
        </p:nvSpPr>
        <p:spPr>
          <a:xfrm>
            <a:off x="5755039" y="2192460"/>
            <a:ext cx="1222756" cy="769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Bygga svenska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31E217B-81B2-93DE-DE34-658C000EEDA5}"/>
              </a:ext>
            </a:extLst>
          </p:cNvPr>
          <p:cNvSpPr/>
          <p:nvPr/>
        </p:nvSpPr>
        <p:spPr>
          <a:xfrm>
            <a:off x="6045859" y="3767511"/>
            <a:ext cx="161881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transspråkande undervisning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A6AC0BEE-9207-05C7-7122-652489EEDCF1}"/>
              </a:ext>
            </a:extLst>
          </p:cNvPr>
          <p:cNvSpPr/>
          <p:nvPr/>
        </p:nvSpPr>
        <p:spPr>
          <a:xfrm>
            <a:off x="6536767" y="1521557"/>
            <a:ext cx="156708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framväxande flerspråkighet 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4715D224-F0EA-F6D1-11E5-3A01A75B0CF2}"/>
              </a:ext>
            </a:extLst>
          </p:cNvPr>
          <p:cNvSpPr/>
          <p:nvPr/>
        </p:nvSpPr>
        <p:spPr>
          <a:xfrm>
            <a:off x="3559302" y="5289696"/>
            <a:ext cx="2155446" cy="760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Demokrati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BA4E6E64-5B04-7944-EF06-9EC00F0B08C5}"/>
              </a:ext>
            </a:extLst>
          </p:cNvPr>
          <p:cNvSpPr/>
          <p:nvPr/>
        </p:nvSpPr>
        <p:spPr>
          <a:xfrm>
            <a:off x="2440605" y="4565209"/>
            <a:ext cx="1413867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Delaktighet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engagemang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95A01F9-89E6-0DBB-7EB7-CE1ADF0E7BCD}"/>
              </a:ext>
            </a:extLst>
          </p:cNvPr>
          <p:cNvSpPr/>
          <p:nvPr/>
        </p:nvSpPr>
        <p:spPr>
          <a:xfrm>
            <a:off x="7614488" y="3658621"/>
            <a:ext cx="788126" cy="673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SIGMA-matte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574109C2-C502-A06A-B973-681EE88BBBEF}"/>
              </a:ext>
            </a:extLst>
          </p:cNvPr>
          <p:cNvSpPr/>
          <p:nvPr/>
        </p:nvSpPr>
        <p:spPr>
          <a:xfrm>
            <a:off x="7494205" y="2211746"/>
            <a:ext cx="788125" cy="822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C6C4D8D1-D14F-47E5-BAC9-2B451373742E}"/>
              </a:ext>
            </a:extLst>
          </p:cNvPr>
          <p:cNvSpPr/>
          <p:nvPr/>
        </p:nvSpPr>
        <p:spPr>
          <a:xfrm>
            <a:off x="6222266" y="807796"/>
            <a:ext cx="1080120" cy="869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Identitetsutveckling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E9A042FA-9DFB-8DDC-B52A-5791026A3B63}"/>
              </a:ext>
            </a:extLst>
          </p:cNvPr>
          <p:cNvSpPr/>
          <p:nvPr/>
        </p:nvSpPr>
        <p:spPr>
          <a:xfrm>
            <a:off x="4932062" y="791520"/>
            <a:ext cx="1050339" cy="7407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Elevhälsa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82AAE4D6-F02F-83AB-0FD6-0164E3D2BA75}"/>
              </a:ext>
            </a:extLst>
          </p:cNvPr>
          <p:cNvSpPr/>
          <p:nvPr/>
        </p:nvSpPr>
        <p:spPr>
          <a:xfrm>
            <a:off x="1053219" y="4678462"/>
            <a:ext cx="1618818" cy="800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kommunikation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D4CFD23A-2DA2-77B5-49D9-C608893177E2}"/>
              </a:ext>
            </a:extLst>
          </p:cNvPr>
          <p:cNvSpPr/>
          <p:nvPr/>
        </p:nvSpPr>
        <p:spPr>
          <a:xfrm>
            <a:off x="6215208" y="4661645"/>
            <a:ext cx="1766509" cy="644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Studiehandledning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E79E40FA-A48A-F613-F133-672123E642EB}"/>
              </a:ext>
            </a:extLst>
          </p:cNvPr>
          <p:cNvSpPr/>
          <p:nvPr/>
        </p:nvSpPr>
        <p:spPr>
          <a:xfrm>
            <a:off x="5249067" y="1399883"/>
            <a:ext cx="128223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Modersmål</a:t>
            </a:r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9479DD56-A039-B8D4-070E-2E6C508AEA58}"/>
              </a:ext>
            </a:extLst>
          </p:cNvPr>
          <p:cNvSpPr/>
          <p:nvPr/>
        </p:nvSpPr>
        <p:spPr>
          <a:xfrm>
            <a:off x="5382434" y="42354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FBFD90A2-76BE-7A8E-3D5A-AF21B6FC6BD4}"/>
              </a:ext>
            </a:extLst>
          </p:cNvPr>
          <p:cNvSpPr/>
          <p:nvPr/>
        </p:nvSpPr>
        <p:spPr>
          <a:xfrm>
            <a:off x="672026" y="3908116"/>
            <a:ext cx="213856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vårdnadshavare</a:t>
            </a:r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F08CEA10-8FAF-9085-8A64-3AF21A2B1E5F}"/>
              </a:ext>
            </a:extLst>
          </p:cNvPr>
          <p:cNvSpPr/>
          <p:nvPr/>
        </p:nvSpPr>
        <p:spPr>
          <a:xfrm>
            <a:off x="817476" y="5232068"/>
            <a:ext cx="637936" cy="492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KAA</a:t>
            </a: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C609242B-A65A-7ECE-46B3-51901B25A1D4}"/>
              </a:ext>
            </a:extLst>
          </p:cNvPr>
          <p:cNvSpPr/>
          <p:nvPr/>
        </p:nvSpPr>
        <p:spPr>
          <a:xfrm>
            <a:off x="1337803" y="5404825"/>
            <a:ext cx="2269885" cy="604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Vägar till arbete och utbildning</a:t>
            </a:r>
          </a:p>
        </p:txBody>
      </p:sp>
      <p:sp>
        <p:nvSpPr>
          <p:cNvPr id="33" name="Ellips 32">
            <a:extLst>
              <a:ext uri="{FF2B5EF4-FFF2-40B4-BE49-F238E27FC236}">
                <a16:creationId xmlns:a16="http://schemas.microsoft.com/office/drawing/2014/main" id="{688BD16C-D479-0E2E-9ED9-8C0C36D0ADD2}"/>
              </a:ext>
            </a:extLst>
          </p:cNvPr>
          <p:cNvSpPr/>
          <p:nvPr/>
        </p:nvSpPr>
        <p:spPr>
          <a:xfrm>
            <a:off x="5493438" y="5073908"/>
            <a:ext cx="1097225" cy="601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fördelning</a:t>
            </a: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7A9C90AE-7C81-2CB6-79A4-00457DC8703D}"/>
              </a:ext>
            </a:extLst>
          </p:cNvPr>
          <p:cNvSpPr/>
          <p:nvPr/>
        </p:nvSpPr>
        <p:spPr>
          <a:xfrm>
            <a:off x="676217" y="4540982"/>
            <a:ext cx="614821" cy="52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SYV</a:t>
            </a: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19767FFB-DEBE-8F40-112D-A6CEEFCA0107}"/>
              </a:ext>
            </a:extLst>
          </p:cNvPr>
          <p:cNvSpPr/>
          <p:nvPr/>
        </p:nvSpPr>
        <p:spPr>
          <a:xfrm>
            <a:off x="679170" y="1003221"/>
            <a:ext cx="1557513" cy="674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värdegrund</a:t>
            </a: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4368EBA2-398B-2B82-2319-BDC6ED924F45}"/>
              </a:ext>
            </a:extLst>
          </p:cNvPr>
          <p:cNvSpPr/>
          <p:nvPr/>
        </p:nvSpPr>
        <p:spPr>
          <a:xfrm>
            <a:off x="7278048" y="739558"/>
            <a:ext cx="116805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Estetiska uttryck</a:t>
            </a:r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3F72520F-9F1A-80B4-1D96-73F95C041CE0}"/>
              </a:ext>
            </a:extLst>
          </p:cNvPr>
          <p:cNvSpPr/>
          <p:nvPr/>
        </p:nvSpPr>
        <p:spPr>
          <a:xfrm>
            <a:off x="6868032" y="5182925"/>
            <a:ext cx="1593289" cy="723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mötesplats för studiehandledning, planering  &amp; undervisning</a:t>
            </a: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29178F21-8E51-D16F-A20E-D3796E74299B}"/>
              </a:ext>
            </a:extLst>
          </p:cNvPr>
          <p:cNvSpPr/>
          <p:nvPr/>
        </p:nvSpPr>
        <p:spPr>
          <a:xfrm>
            <a:off x="4508585" y="4744126"/>
            <a:ext cx="1020503" cy="575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uppfyllelse</a:t>
            </a:r>
          </a:p>
        </p:txBody>
      </p:sp>
      <p:sp>
        <p:nvSpPr>
          <p:cNvPr id="39" name="Ellips 38">
            <a:extLst>
              <a:ext uri="{FF2B5EF4-FFF2-40B4-BE49-F238E27FC236}">
                <a16:creationId xmlns:a16="http://schemas.microsoft.com/office/drawing/2014/main" id="{03B9D772-93B9-798B-337B-EFB4DA39792A}"/>
              </a:ext>
            </a:extLst>
          </p:cNvPr>
          <p:cNvSpPr/>
          <p:nvPr/>
        </p:nvSpPr>
        <p:spPr>
          <a:xfrm>
            <a:off x="1861186" y="1700803"/>
            <a:ext cx="1501536" cy="604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Interkulturellt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förhållningssätt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BCF2E706-E965-5E3C-BF27-14477D443797}"/>
              </a:ext>
            </a:extLst>
          </p:cNvPr>
          <p:cNvSpPr/>
          <p:nvPr/>
        </p:nvSpPr>
        <p:spPr>
          <a:xfrm>
            <a:off x="5919307" y="2132856"/>
            <a:ext cx="63094" cy="53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38ABD6AB-D0A3-D837-26E0-072493016DB8}"/>
              </a:ext>
            </a:extLst>
          </p:cNvPr>
          <p:cNvSpPr/>
          <p:nvPr/>
        </p:nvSpPr>
        <p:spPr>
          <a:xfrm>
            <a:off x="3761041" y="4770371"/>
            <a:ext cx="789646" cy="575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Yrke &amp; framtid</a:t>
            </a: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30F248E5-B71B-D10C-66FD-83A2836FF0D7}"/>
              </a:ext>
            </a:extLst>
          </p:cNvPr>
          <p:cNvSpPr/>
          <p:nvPr/>
        </p:nvSpPr>
        <p:spPr>
          <a:xfrm>
            <a:off x="1780811" y="3198301"/>
            <a:ext cx="1167138" cy="8107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 förstå </a:t>
            </a: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kulturella kontexter</a:t>
            </a:r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64FD28BB-5A55-D2EC-DF19-72D1F56E070F}"/>
              </a:ext>
            </a:extLst>
          </p:cNvPr>
          <p:cNvSpPr/>
          <p:nvPr/>
        </p:nvSpPr>
        <p:spPr>
          <a:xfrm>
            <a:off x="6103469" y="5505008"/>
            <a:ext cx="1099470" cy="62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Struktur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</a:t>
            </a: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C932C011-F7A7-27FA-8405-7C85322C6870}"/>
              </a:ext>
            </a:extLst>
          </p:cNvPr>
          <p:cNvSpPr/>
          <p:nvPr/>
        </p:nvSpPr>
        <p:spPr>
          <a:xfrm>
            <a:off x="672026" y="1672757"/>
            <a:ext cx="1321631" cy="665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livslånga lärandet</a:t>
            </a:r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278FCF70-F0CC-B612-06A7-F0B5EC436E9F}"/>
              </a:ext>
            </a:extLst>
          </p:cNvPr>
          <p:cNvSpPr/>
          <p:nvPr/>
        </p:nvSpPr>
        <p:spPr>
          <a:xfrm>
            <a:off x="690863" y="2768526"/>
            <a:ext cx="1720898" cy="6209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tolkar &amp; kommunikatörer</a:t>
            </a:r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5EFEB876-AE26-F8CA-AD2E-5F7F4BFDB833}"/>
              </a:ext>
            </a:extLst>
          </p:cNvPr>
          <p:cNvSpPr/>
          <p:nvPr/>
        </p:nvSpPr>
        <p:spPr>
          <a:xfrm>
            <a:off x="1332842" y="2249909"/>
            <a:ext cx="1627636" cy="551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Flerspråkig personal</a:t>
            </a: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9920B378-F466-7A04-D0D9-B1B37A401359}"/>
              </a:ext>
            </a:extLst>
          </p:cNvPr>
          <p:cNvSpPr/>
          <p:nvPr/>
        </p:nvSpPr>
        <p:spPr>
          <a:xfrm>
            <a:off x="688779" y="3389499"/>
            <a:ext cx="1288123" cy="538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introduktion</a:t>
            </a:r>
          </a:p>
        </p:txBody>
      </p:sp>
    </p:spTree>
    <p:extLst>
      <p:ext uri="{BB962C8B-B14F-4D97-AF65-F5344CB8AC3E}">
        <p14:creationId xmlns:p14="http://schemas.microsoft.com/office/powerpoint/2010/main" val="4093441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58DC0F-F03E-3B8D-00E4-96D843B8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34668"/>
            <a:ext cx="8064000" cy="369332"/>
          </a:xfrm>
        </p:spPr>
        <p:txBody>
          <a:bodyPr anchor="b">
            <a:normAutofit/>
          </a:bodyPr>
          <a:lstStyle/>
          <a:p>
            <a:r>
              <a:rPr lang="sv-SE"/>
              <a:t>Framtidsplan</a:t>
            </a:r>
          </a:p>
        </p:txBody>
      </p:sp>
      <p:pic>
        <p:nvPicPr>
          <p:cNvPr id="6" name="Bildobjekt 5" descr="En bild som visar utomhus, text, himmel, moln">
            <a:extLst>
              <a:ext uri="{FF2B5EF4-FFF2-40B4-BE49-F238E27FC236}">
                <a16:creationId xmlns:a16="http://schemas.microsoft.com/office/drawing/2014/main" id="{CE2E7A2E-82E1-2951-E935-B3936A24D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2381" r="43869"/>
          <a:stretch/>
        </p:blipFill>
        <p:spPr>
          <a:xfrm>
            <a:off x="518264" y="1929878"/>
            <a:ext cx="3528000" cy="4536000"/>
          </a:xfrm>
          <a:prstGeom prst="rect">
            <a:avLst/>
          </a:prstGeom>
          <a:noFill/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F4619BF-B7CA-86D1-AA05-DBD984672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1951478"/>
            <a:ext cx="4032064" cy="4536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1600" dirty="0"/>
              <a:t>Systematiskt kvalitetsarbete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Introduktionsutbildning för nyanställda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Samordnartjänsten för arbete och studier</a:t>
            </a:r>
          </a:p>
          <a:p>
            <a:pPr>
              <a:lnSpc>
                <a:spcPct val="90000"/>
              </a:lnSpc>
            </a:pPr>
            <a:endParaRPr lang="sv-SE" sz="1600" dirty="0"/>
          </a:p>
          <a:p>
            <a:pPr>
              <a:lnSpc>
                <a:spcPct val="90000"/>
              </a:lnSpc>
            </a:pPr>
            <a:r>
              <a:rPr lang="sv-SE" sz="1600" dirty="0"/>
              <a:t>Fortsatt fokus på 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SKUA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Språkkartläggning Bygga svenska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Transspråkande undervisning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Plattform för kvalitativ studiehandledning</a:t>
            </a:r>
          </a:p>
          <a:p>
            <a:pPr>
              <a:lnSpc>
                <a:spcPct val="90000"/>
              </a:lnSpc>
            </a:pPr>
            <a:r>
              <a:rPr lang="sv-SE" sz="1600" dirty="0"/>
              <a:t>Vårdnadshavare</a:t>
            </a:r>
          </a:p>
          <a:p>
            <a:pPr>
              <a:lnSpc>
                <a:spcPct val="90000"/>
              </a:lnSpc>
            </a:pPr>
            <a:endParaRPr lang="sv-SE" sz="1600" dirty="0"/>
          </a:p>
          <a:p>
            <a:pPr>
              <a:lnSpc>
                <a:spcPct val="90000"/>
              </a:lnSpc>
            </a:pPr>
            <a:r>
              <a:rPr lang="sv-SE" sz="1600" dirty="0"/>
              <a:t>Från enbart utbildningsfrågor till samhällsfrågor</a:t>
            </a:r>
          </a:p>
          <a:p>
            <a:pPr>
              <a:lnSpc>
                <a:spcPct val="90000"/>
              </a:lnSpc>
            </a:pPr>
            <a:endParaRPr lang="sv-SE" dirty="0"/>
          </a:p>
          <a:p>
            <a:pPr>
              <a:lnSpc>
                <a:spcPct val="90000"/>
              </a:lnSpc>
            </a:pP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C76383D-B414-1487-2C2C-EA5008F16F6D}"/>
              </a:ext>
            </a:extLst>
          </p:cNvPr>
          <p:cNvSpPr txBox="1"/>
          <p:nvPr/>
        </p:nvSpPr>
        <p:spPr>
          <a:xfrm>
            <a:off x="4067936" y="6336278"/>
            <a:ext cx="64" cy="107722"/>
          </a:xfrm>
          <a:prstGeom prst="rect">
            <a:avLst/>
          </a:prstGeom>
          <a:solidFill>
            <a:srgbClr val="000000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782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CD45B68-8E25-3431-6DAF-8D7D75607504}"/>
              </a:ext>
            </a:extLst>
          </p:cNvPr>
          <p:cNvSpPr txBox="1"/>
          <p:nvPr/>
        </p:nvSpPr>
        <p:spPr>
          <a:xfrm>
            <a:off x="479160" y="457200"/>
            <a:ext cx="818223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700">
                <a:effectLst/>
                <a:latin typeface="+mj-lt"/>
                <a:ea typeface="+mj-ea"/>
                <a:cs typeface="+mj-cs"/>
              </a:rPr>
              <a:t>Från rörelse till poesi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  <a:gd name="connsiteX0" fmla="*/ 0 w 2468880"/>
              <a:gd name="connsiteY0" fmla="*/ 0 h 18288"/>
              <a:gd name="connsiteX1" fmla="*/ 567842 w 2468880"/>
              <a:gd name="connsiteY1" fmla="*/ 0 h 18288"/>
              <a:gd name="connsiteX2" fmla="*/ 1234440 w 2468880"/>
              <a:gd name="connsiteY2" fmla="*/ 0 h 18288"/>
              <a:gd name="connsiteX3" fmla="*/ 1777594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76349 w 2468880"/>
              <a:gd name="connsiteY6" fmla="*/ 18288 h 18288"/>
              <a:gd name="connsiteX7" fmla="*/ 1209751 w 2468880"/>
              <a:gd name="connsiteY7" fmla="*/ 18288 h 18288"/>
              <a:gd name="connsiteX8" fmla="*/ 617220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468880" h="18288" fill="none" stroke="0" extrusionOk="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custGeom>
                    <a:avLst/>
                    <a:gdLst>
                      <a:gd name="connsiteX0" fmla="*/ 0 w 2468880"/>
                      <a:gd name="connsiteY0" fmla="*/ 0 h 18288"/>
                      <a:gd name="connsiteX1" fmla="*/ 592531 w 2468880"/>
                      <a:gd name="connsiteY1" fmla="*/ 0 h 18288"/>
                      <a:gd name="connsiteX2" fmla="*/ 1160374 w 2468880"/>
                      <a:gd name="connsiteY2" fmla="*/ 0 h 18288"/>
                      <a:gd name="connsiteX3" fmla="*/ 1728216 w 2468880"/>
                      <a:gd name="connsiteY3" fmla="*/ 0 h 18288"/>
                      <a:gd name="connsiteX4" fmla="*/ 2468880 w 2468880"/>
                      <a:gd name="connsiteY4" fmla="*/ 0 h 18288"/>
                      <a:gd name="connsiteX5" fmla="*/ 2468880 w 2468880"/>
                      <a:gd name="connsiteY5" fmla="*/ 18288 h 18288"/>
                      <a:gd name="connsiteX6" fmla="*/ 1802282 w 2468880"/>
                      <a:gd name="connsiteY6" fmla="*/ 18288 h 18288"/>
                      <a:gd name="connsiteX7" fmla="*/ 1209751 w 2468880"/>
                      <a:gd name="connsiteY7" fmla="*/ 18288 h 18288"/>
                      <a:gd name="connsiteX8" fmla="*/ 641909 w 2468880"/>
                      <a:gd name="connsiteY8" fmla="*/ 18288 h 18288"/>
                      <a:gd name="connsiteX9" fmla="*/ 0 w 2468880"/>
                      <a:gd name="connsiteY9" fmla="*/ 18288 h 18288"/>
                      <a:gd name="connsiteX10" fmla="*/ 0 w 246888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8880" h="18288" fill="none" extrusionOk="0">
                        <a:moveTo>
                          <a:pt x="0" y="0"/>
                        </a:moveTo>
                        <a:cubicBezTo>
                          <a:pt x="171523" y="-1510"/>
                          <a:pt x="416079" y="20036"/>
                          <a:pt x="592531" y="0"/>
                        </a:cubicBezTo>
                        <a:cubicBezTo>
                          <a:pt x="768983" y="-20036"/>
                          <a:pt x="878305" y="13110"/>
                          <a:pt x="1160374" y="0"/>
                        </a:cubicBezTo>
                        <a:cubicBezTo>
                          <a:pt x="1442443" y="-13110"/>
                          <a:pt x="1612108" y="24695"/>
                          <a:pt x="1728216" y="0"/>
                        </a:cubicBezTo>
                        <a:cubicBezTo>
                          <a:pt x="1844324" y="-24695"/>
                          <a:pt x="2271040" y="20667"/>
                          <a:pt x="2468880" y="0"/>
                        </a:cubicBezTo>
                        <a:cubicBezTo>
                          <a:pt x="2468302" y="4771"/>
                          <a:pt x="2469633" y="12323"/>
                          <a:pt x="2468880" y="18288"/>
                        </a:cubicBezTo>
                        <a:cubicBezTo>
                          <a:pt x="2229297" y="-14659"/>
                          <a:pt x="2066775" y="30253"/>
                          <a:pt x="1802282" y="18288"/>
                        </a:cubicBezTo>
                        <a:cubicBezTo>
                          <a:pt x="1537789" y="6323"/>
                          <a:pt x="1379930" y="22266"/>
                          <a:pt x="1209751" y="18288"/>
                        </a:cubicBezTo>
                        <a:cubicBezTo>
                          <a:pt x="1039572" y="14310"/>
                          <a:pt x="837025" y="12850"/>
                          <a:pt x="641909" y="18288"/>
                        </a:cubicBezTo>
                        <a:cubicBezTo>
                          <a:pt x="446793" y="23726"/>
                          <a:pt x="170561" y="18472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468880" h="18288" stroke="0" extrusionOk="0">
                        <a:moveTo>
                          <a:pt x="0" y="0"/>
                        </a:moveTo>
                        <a:cubicBezTo>
                          <a:pt x="190931" y="24910"/>
                          <a:pt x="333688" y="11559"/>
                          <a:pt x="567842" y="0"/>
                        </a:cubicBezTo>
                        <a:cubicBezTo>
                          <a:pt x="801996" y="-11559"/>
                          <a:pt x="939971" y="-5677"/>
                          <a:pt x="1234440" y="0"/>
                        </a:cubicBezTo>
                        <a:cubicBezTo>
                          <a:pt x="1528909" y="5677"/>
                          <a:pt x="1658539" y="5184"/>
                          <a:pt x="1777594" y="0"/>
                        </a:cubicBezTo>
                        <a:cubicBezTo>
                          <a:pt x="1896649" y="-5184"/>
                          <a:pt x="2186164" y="23915"/>
                          <a:pt x="2468880" y="0"/>
                        </a:cubicBezTo>
                        <a:cubicBezTo>
                          <a:pt x="2468266" y="8857"/>
                          <a:pt x="2469384" y="13619"/>
                          <a:pt x="2468880" y="18288"/>
                        </a:cubicBezTo>
                        <a:cubicBezTo>
                          <a:pt x="2271330" y="36599"/>
                          <a:pt x="2001027" y="31554"/>
                          <a:pt x="1876349" y="18288"/>
                        </a:cubicBezTo>
                        <a:cubicBezTo>
                          <a:pt x="1751671" y="5022"/>
                          <a:pt x="1364652" y="15063"/>
                          <a:pt x="1209751" y="18288"/>
                        </a:cubicBezTo>
                        <a:cubicBezTo>
                          <a:pt x="1054850" y="21513"/>
                          <a:pt x="748438" y="20074"/>
                          <a:pt x="617220" y="18288"/>
                        </a:cubicBezTo>
                        <a:cubicBezTo>
                          <a:pt x="486002" y="16502"/>
                          <a:pt x="237432" y="27200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9E8DAF7-6203-BC1F-B75C-30BF2BED7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181" y="2262219"/>
            <a:ext cx="2994434" cy="2103590"/>
          </a:xfrm>
          <a:prstGeom prst="rect">
            <a:avLst/>
          </a:prstGeom>
          <a:noFill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8CCFCE6-5F49-882B-C12F-409D60C17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409549"/>
            <a:ext cx="3599318" cy="1971473"/>
          </a:xfrm>
          <a:prstGeom prst="rect">
            <a:avLst/>
          </a:prstGeom>
          <a:noFill/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97BF9CE-78A8-B146-5A8B-69D79E031296}"/>
              </a:ext>
            </a:extLst>
          </p:cNvPr>
          <p:cNvSpPr txBox="1"/>
          <p:nvPr/>
        </p:nvSpPr>
        <p:spPr>
          <a:xfrm>
            <a:off x="2286000" y="3241224"/>
            <a:ext cx="4572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0A3475A-08B6-5A2B-1AB1-4DE0E5F086EB}"/>
              </a:ext>
            </a:extLst>
          </p:cNvPr>
          <p:cNvSpPr txBox="1"/>
          <p:nvPr/>
        </p:nvSpPr>
        <p:spPr>
          <a:xfrm>
            <a:off x="2286000" y="3297965"/>
            <a:ext cx="4572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328C0EE-C6A2-2441-9CF1-563C3EE3040E}"/>
              </a:ext>
            </a:extLst>
          </p:cNvPr>
          <p:cNvSpPr txBox="1"/>
          <p:nvPr/>
        </p:nvSpPr>
        <p:spPr>
          <a:xfrm>
            <a:off x="4898369" y="4514883"/>
            <a:ext cx="3744416" cy="209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 våra bästa vänner det allra bästa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krokig väg avundsjuka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kallas systemfel nödvändigt galet att varna en ikon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 gulliga akta dig för gammaldags kärlek och värmen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 en enda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kraven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ses i…..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sv-SE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B7629EB-15EE-B17D-B062-983745A24683}"/>
              </a:ext>
            </a:extLst>
          </p:cNvPr>
          <p:cNvSpPr txBox="1"/>
          <p:nvPr/>
        </p:nvSpPr>
        <p:spPr>
          <a:xfrm>
            <a:off x="-1725" y="4725144"/>
            <a:ext cx="4572000" cy="115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 god dröj frihet för landet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småbarn måste spara pantburkar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att få höga stora hundralappar.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Muhamer</a:t>
            </a:r>
            <a:endParaRPr lang="sv-SE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4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540000" y="2916000"/>
            <a:ext cx="7992440" cy="1089064"/>
          </a:xfrm>
        </p:spPr>
        <p:txBody>
          <a:bodyPr/>
          <a:lstStyle/>
          <a:p>
            <a:r>
              <a:rPr lang="sv-SE" dirty="0"/>
              <a:t>ALLA är viktiga i arbetet att skapa likvärdighet och kvalitet!</a:t>
            </a:r>
          </a:p>
          <a:p>
            <a:endParaRPr lang="sv-SE" dirty="0"/>
          </a:p>
          <a:p>
            <a:r>
              <a:rPr lang="sv-SE" dirty="0"/>
              <a:t>Ni är varmt välkomna att kontakta mig!</a:t>
            </a:r>
          </a:p>
          <a:p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3275856" y="5301208"/>
            <a:ext cx="3384000" cy="648000"/>
          </a:xfrm>
        </p:spPr>
        <p:txBody>
          <a:bodyPr/>
          <a:lstStyle/>
          <a:p>
            <a:r>
              <a:rPr lang="sv-SE" dirty="0"/>
              <a:t>N: Kristina Ljunggren Jonsson</a:t>
            </a:r>
          </a:p>
          <a:p>
            <a:r>
              <a:rPr lang="sv-SE" dirty="0"/>
              <a:t>E: kristina.ljunggren.jonsson@edu.gislaved.se</a:t>
            </a:r>
          </a:p>
          <a:p>
            <a:r>
              <a:rPr lang="sv-SE" dirty="0"/>
              <a:t>T: 0371-811 94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F9B10C9-992E-422D-BDEB-D9D1713C3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496591" cy="121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9672"/>
      </p:ext>
    </p:extLst>
  </p:cSld>
  <p:clrMapOvr>
    <a:masterClrMapping/>
  </p:clrMapOvr>
  <p:transition spd="slow" advTm="39929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er uppmärksamhet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Tillsammans gör vi skillnad!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N: Kristina Ljunggren Jonsson</a:t>
            </a:r>
          </a:p>
          <a:p>
            <a:r>
              <a:rPr lang="sv-SE" dirty="0"/>
              <a:t>E: kristina.ljunggren.jonsson@edu.gislaved.se</a:t>
            </a:r>
          </a:p>
          <a:p>
            <a:r>
              <a:rPr lang="sv-SE" dirty="0"/>
              <a:t>T: 0371-811 94</a:t>
            </a:r>
          </a:p>
        </p:txBody>
      </p:sp>
    </p:spTree>
    <p:extLst>
      <p:ext uri="{BB962C8B-B14F-4D97-AF65-F5344CB8AC3E}">
        <p14:creationId xmlns:p14="http://schemas.microsoft.com/office/powerpoint/2010/main" val="757124951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Uppdrag och målgrupp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4499992" y="2060848"/>
            <a:ext cx="2376066" cy="2169072"/>
          </a:xfrm>
        </p:spPr>
        <p:txBody>
          <a:bodyPr/>
          <a:lstStyle/>
          <a:p>
            <a:r>
              <a:rPr lang="sv-SE" dirty="0"/>
              <a:t>Uppdrag att genomföra insatser för att stärka utbildningens kvalitet för barn och elever som är nyanlända eller har annat modersmål än svenska.</a:t>
            </a:r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38A7D0A-713E-797C-BC99-D2B0E6BE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509120"/>
            <a:ext cx="4304149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93114"/>
      </p:ext>
    </p:extLst>
  </p:cSld>
  <p:clrMapOvr>
    <a:masterClrMapping/>
  </p:clrMapOvr>
  <p:transition spd="slow" advTm="899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9B50AC-62F3-BC6E-00A0-FB281B7D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90879"/>
            <a:ext cx="4032000" cy="1512000"/>
          </a:xfrm>
        </p:spPr>
        <p:txBody>
          <a:bodyPr/>
          <a:lstStyle/>
          <a:p>
            <a:r>
              <a:rPr lang="en-US" dirty="0" err="1"/>
              <a:t>Vårt</a:t>
            </a:r>
            <a:r>
              <a:rPr lang="en-US" dirty="0"/>
              <a:t> </a:t>
            </a:r>
            <a:r>
              <a:rPr lang="en-US" dirty="0" err="1"/>
              <a:t>Lokala</a:t>
            </a:r>
            <a:r>
              <a:rPr lang="en-US" dirty="0"/>
              <a:t> team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D38185A-7766-8414-7FB5-CB2B93A2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917028"/>
            <a:ext cx="3023944" cy="3023944"/>
          </a:xfrm>
          <a:prstGeom prst="rect">
            <a:avLst/>
          </a:prstGeom>
          <a:noFill/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8846A75-A4E8-7A9B-ADEF-61526FA752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1676" y="2132856"/>
            <a:ext cx="4326347" cy="3753304"/>
          </a:xfrm>
        </p:spPr>
        <p:txBody>
          <a:bodyPr>
            <a:normAutofit/>
          </a:bodyPr>
          <a:lstStyle/>
          <a:p>
            <a:r>
              <a:rPr lang="sv-SE" sz="1400" b="1" dirty="0"/>
              <a:t>Helena Johansson  </a:t>
            </a:r>
            <a:r>
              <a:rPr lang="sv-SE" sz="1400" dirty="0"/>
              <a:t>huvudmannarepresentant</a:t>
            </a:r>
          </a:p>
          <a:p>
            <a:r>
              <a:rPr lang="sv-SE" sz="1400" b="1" dirty="0"/>
              <a:t>Ingeborg </a:t>
            </a:r>
            <a:r>
              <a:rPr lang="sv-SE" sz="1400" b="1" dirty="0" err="1"/>
              <a:t>Wendefors</a:t>
            </a:r>
            <a:r>
              <a:rPr lang="sv-SE" sz="1400" b="1" dirty="0"/>
              <a:t> &amp; Emma Gunnarsson, </a:t>
            </a:r>
            <a:r>
              <a:rPr lang="sv-SE" sz="1400" dirty="0"/>
              <a:t>förskola</a:t>
            </a:r>
          </a:p>
          <a:p>
            <a:r>
              <a:rPr lang="sv-SE" sz="1400" b="1" dirty="0"/>
              <a:t>Eva </a:t>
            </a:r>
            <a:r>
              <a:rPr lang="sv-SE" sz="1400" b="1" dirty="0" err="1"/>
              <a:t>Pezirkiandou</a:t>
            </a:r>
            <a:r>
              <a:rPr lang="sv-SE" sz="1400" b="1" dirty="0"/>
              <a:t> </a:t>
            </a:r>
            <a:r>
              <a:rPr lang="sv-SE" sz="1400" b="1" dirty="0" err="1"/>
              <a:t>Kiratsopoulou</a:t>
            </a:r>
            <a:r>
              <a:rPr lang="sv-SE" sz="1400" b="1" dirty="0"/>
              <a:t>, </a:t>
            </a:r>
            <a:r>
              <a:rPr lang="sv-SE" sz="1400" dirty="0"/>
              <a:t>grundskola</a:t>
            </a:r>
          </a:p>
          <a:p>
            <a:r>
              <a:rPr lang="sv-SE" sz="1400" b="1" dirty="0"/>
              <a:t>Malin Johansson  </a:t>
            </a:r>
            <a:r>
              <a:rPr lang="sv-SE" sz="1400" dirty="0"/>
              <a:t>IMS, gymnasiet</a:t>
            </a:r>
          </a:p>
          <a:p>
            <a:r>
              <a:rPr lang="sv-SE" sz="1400" b="1" dirty="0"/>
              <a:t>Elisabeth Holmberg &amp;  Annika Håkansson, </a:t>
            </a:r>
            <a:r>
              <a:rPr lang="sv-SE" sz="1400" dirty="0"/>
              <a:t>enheten för flerspråkigt lärande</a:t>
            </a:r>
          </a:p>
          <a:p>
            <a:r>
              <a:rPr lang="sv-SE" sz="1400" b="1" dirty="0"/>
              <a:t>Åsa Ekberg Svensson, </a:t>
            </a:r>
            <a:r>
              <a:rPr lang="sv-SE" sz="1400" dirty="0"/>
              <a:t>CLL, avdelningen för arbete och utbildning</a:t>
            </a:r>
          </a:p>
          <a:p>
            <a:r>
              <a:rPr lang="sv-SE" sz="1400" b="1" dirty="0"/>
              <a:t>Kristina  Ljunggren  Jonsson, </a:t>
            </a:r>
            <a:r>
              <a:rPr lang="sv-SE" sz="1400" dirty="0"/>
              <a:t>koordinator</a:t>
            </a:r>
          </a:p>
          <a:p>
            <a:endParaRPr lang="sv-S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3651CF-A054-BE6C-1CAF-F90AD94D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892A2CD-E985-37D9-E86C-FDB418E72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22ADAC-D771-B590-0AB2-7BE7CF3DC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48528"/>
            <a:ext cx="33664" cy="730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2218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Segoe UI" panose="020B0502040204020203" pitchFamily="34" charset="0"/>
              </a:rPr>
              <a:t>:</a:t>
            </a:r>
            <a:endParaRPr kumimoji="0" lang="sv-SE" altLang="sv-S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8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2AC6164-6D4E-01CA-1735-5E686387319C}"/>
              </a:ext>
            </a:extLst>
          </p:cNvPr>
          <p:cNvSpPr txBox="1"/>
          <p:nvPr/>
        </p:nvSpPr>
        <p:spPr>
          <a:xfrm>
            <a:off x="429369" y="238539"/>
            <a:ext cx="828526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Samverkan, förberedelse och vägledning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767709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 mål – vägar vidare för att fler unga ska nå målen med sin  gymnasieutbildning - Regeringen.se">
            <a:extLst>
              <a:ext uri="{FF2B5EF4-FFF2-40B4-BE49-F238E27FC236}">
                <a16:creationId xmlns:a16="http://schemas.microsoft.com/office/drawing/2014/main" id="{0F498B6A-A983-A44A-FD07-4CFD3562B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60"/>
          <a:stretch/>
        </p:blipFill>
        <p:spPr bwMode="auto">
          <a:xfrm>
            <a:off x="429369" y="2002056"/>
            <a:ext cx="2957886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5E0FB07-B23F-8E32-0729-A1A68C6FC364}"/>
              </a:ext>
            </a:extLst>
          </p:cNvPr>
          <p:cNvSpPr txBox="1"/>
          <p:nvPr/>
        </p:nvSpPr>
        <p:spPr>
          <a:xfrm>
            <a:off x="4211960" y="2924944"/>
            <a:ext cx="5035164" cy="4114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Yrkespaket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Övergångar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Komvux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åtgärder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för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 sin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gymnasieutbildning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C88EC0A-82DC-FCE7-D8A4-AAADFB475C82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70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5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6A56751-E7C7-7FE7-4ED4-6B6D1BEA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07" y="643467"/>
            <a:ext cx="5278585" cy="5571066"/>
          </a:xfrm>
          <a:prstGeom prst="rect">
            <a:avLst/>
          </a:prstGeom>
        </p:spPr>
      </p:pic>
      <p:pic>
        <p:nvPicPr>
          <p:cNvPr id="2050" name="Picture 2" descr="elev&#10;vårdnadshavare&#10;kulturtolk&#10;studie- och yrkesvägledare&#10;&#10;">
            <a:extLst>
              <a:ext uri="{FF2B5EF4-FFF2-40B4-BE49-F238E27FC236}">
                <a16:creationId xmlns:a16="http://schemas.microsoft.com/office/drawing/2014/main" id="{707A568C-1701-A6BD-9E7F-B2D9A084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83" y="4581128"/>
            <a:ext cx="2067248" cy="10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548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4573" y="189200"/>
            <a:ext cx="8064000" cy="100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534573" y="1700808"/>
            <a:ext cx="7056000" cy="4032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3646B93-C6DA-4C3F-8D91-CDF67C3C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66196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A23F0178-9D00-45A2-CA17-9A18090306D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31C028-9D99-2413-FAEB-C3D772DC9AB5}"/>
              </a:ext>
            </a:extLst>
          </p:cNvPr>
          <p:cNvSpPr txBox="1"/>
          <p:nvPr/>
        </p:nvSpPr>
        <p:spPr>
          <a:xfrm>
            <a:off x="2245179" y="2869071"/>
            <a:ext cx="4653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(5) #JegErDansk (#IAmDanish) - Viral Video Campaign - 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798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F66321C-22F6-4CE7-113E-753426C27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18" y="-279861"/>
            <a:ext cx="8064000" cy="45719"/>
          </a:xfrm>
        </p:spPr>
        <p:txBody>
          <a:bodyPr anchor="b">
            <a:normAutofit fontScale="90000"/>
          </a:bodyPr>
          <a:lstStyle/>
          <a:p>
            <a:endParaRPr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sz="half" idx="1"/>
          </p:nvPr>
        </p:nvSpPr>
        <p:spPr>
          <a:xfrm>
            <a:off x="537718" y="1727394"/>
            <a:ext cx="7922714" cy="47979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1400" dirty="0"/>
              <a:t>Koordinator av Riktade insatser, 50%    			pågår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SKUA-samordnare, kommunövergripande 50%			pågår</a:t>
            </a:r>
          </a:p>
          <a:p>
            <a:pPr>
              <a:lnSpc>
                <a:spcPct val="90000"/>
              </a:lnSpc>
            </a:pPr>
            <a:endParaRPr lang="sv-SE" sz="1400" dirty="0"/>
          </a:p>
          <a:p>
            <a:pPr>
              <a:lnSpc>
                <a:spcPct val="90000"/>
              </a:lnSpc>
            </a:pPr>
            <a:r>
              <a:rPr lang="sv-SE" sz="1400" dirty="0"/>
              <a:t>Utbildning av SKUA-utvecklare				ny inriktning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Transspråkande undervisning				start utvecklingsdag, </a:t>
            </a:r>
            <a:r>
              <a:rPr lang="sv-SE" sz="1400" dirty="0" err="1"/>
              <a:t>vt</a:t>
            </a:r>
            <a:r>
              <a:rPr lang="sv-SE" sz="1400" dirty="0"/>
              <a:t> 2023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Kompetensutveckling för anpassade skolan, SKUA			uppstart ht 2023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Språkinriktad ämnesundervisning, Bygga svenska			pågår		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Läsa dig till rörelse			 		pågår</a:t>
            </a:r>
          </a:p>
          <a:p>
            <a:pPr>
              <a:lnSpc>
                <a:spcPct val="90000"/>
              </a:lnSpc>
            </a:pPr>
            <a:endParaRPr lang="sv-SE" sz="1400" dirty="0"/>
          </a:p>
          <a:p>
            <a:pPr>
              <a:lnSpc>
                <a:spcPct val="90000"/>
              </a:lnSpc>
            </a:pPr>
            <a:r>
              <a:rPr lang="sv-SE" sz="1400" dirty="0"/>
              <a:t>Samverkan studiehandledare och ämneslärare			pågår 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Kompetensutveckling modersmålslärare och studiehandledare		start ht 2023</a:t>
            </a:r>
          </a:p>
          <a:p>
            <a:pPr>
              <a:lnSpc>
                <a:spcPct val="90000"/>
              </a:lnSpc>
            </a:pPr>
            <a:r>
              <a:rPr lang="sv-SE" sz="1400" dirty="0"/>
              <a:t>Samordning av vägar till arbete och utbildning			tjänst från ht 2023</a:t>
            </a:r>
            <a:r>
              <a:rPr lang="sv-SE" sz="1100" dirty="0"/>
              <a:t>			</a:t>
            </a:r>
            <a:endParaRPr lang="sv-SE" sz="1400" dirty="0"/>
          </a:p>
          <a:p>
            <a:pPr>
              <a:lnSpc>
                <a:spcPct val="90000"/>
              </a:lnSpc>
            </a:pPr>
            <a:endParaRPr lang="sv-SE" sz="11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DA786D-E54F-6115-9EFB-34EF3F63A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18" y="836712"/>
            <a:ext cx="2880320" cy="5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2256"/>
      </p:ext>
    </p:extLst>
  </p:cSld>
  <p:clrMapOvr>
    <a:masterClrMapping/>
  </p:clrMapOvr>
  <p:transition spd="slow" advTm="66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5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CAC2536-64EA-0C01-4F74-504787E8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0" y="643467"/>
            <a:ext cx="76315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9671"/>
      </p:ext>
    </p:extLst>
  </p:cSld>
  <p:clrMapOvr>
    <a:masterClrMapping/>
  </p:clrMapOvr>
</p:sld>
</file>

<file path=ppt/theme/theme1.xml><?xml version="1.0" encoding="utf-8"?>
<a:theme xmlns:a="http://schemas.openxmlformats.org/drawingml/2006/main" name="Start/avslutning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827-föredragande_presentation_vit (2)" id="{9F210489-E57F-40F0-AC69-A59E0DB91CC3}" vid="{10CD8AAF-976C-4095-970B-EF29F4257014}"/>
    </a:ext>
  </a:extLst>
</a:theme>
</file>

<file path=ppt/theme/theme2.xml><?xml version="1.0" encoding="utf-8"?>
<a:theme xmlns:a="http://schemas.openxmlformats.org/drawingml/2006/main" name="Symbolsida neutral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2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90827-föredragande_presentation_vit (2)" id="{9F210489-E57F-40F0-AC69-A59E0DB91CC3}" vid="{0B246ABA-DF61-4B48-88BC-23491903977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ymbolsida vit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3F4995E-9B20-4001-88BB-FA04D5ED0A0A}" vid="{EDD2D6AC-D07A-4D51-AA23-614E47F021B3}"/>
    </a:ext>
  </a:ext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ymbolsida neutral">
  <a:themeElements>
    <a:clrScheme name="Gislaved 20">
      <a:dk1>
        <a:srgbClr val="000000"/>
      </a:dk1>
      <a:lt1>
        <a:srgbClr val="FFFFFF"/>
      </a:lt1>
      <a:dk2>
        <a:srgbClr val="6C6058"/>
      </a:dk2>
      <a:lt2>
        <a:srgbClr val="D8D8D8"/>
      </a:lt2>
      <a:accent1>
        <a:srgbClr val="00A8DC"/>
      </a:accent1>
      <a:accent2>
        <a:srgbClr val="E00068"/>
      </a:accent2>
      <a:accent3>
        <a:srgbClr val="58B030"/>
      </a:accent3>
      <a:accent4>
        <a:srgbClr val="FFD800"/>
      </a:accent4>
      <a:accent5>
        <a:srgbClr val="F4A4BC"/>
      </a:accent5>
      <a:accent6>
        <a:srgbClr val="006C50"/>
      </a:accent6>
      <a:hlink>
        <a:srgbClr val="0078A4"/>
      </a:hlink>
      <a:folHlink>
        <a:srgbClr val="EC6C04"/>
      </a:folHlink>
    </a:clrScheme>
    <a:fontScheme name="Gislaveds kommu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2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90827-föredragande_presentation_vit (2)" id="{9F210489-E57F-40F0-AC69-A59E0DB91CC3}" vid="{0B246ABA-DF61-4B48-88BC-23491903977E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3 - Föredragande - vit bakgrund</Template>
  <TotalTime>586</TotalTime>
  <Words>841</Words>
  <Application>Microsoft Office PowerPoint</Application>
  <PresentationFormat>Bildspel på skärmen (4:3)</PresentationFormat>
  <Paragraphs>171</Paragraphs>
  <Slides>19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Gill Sans MT</vt:lpstr>
      <vt:lpstr>inherit</vt:lpstr>
      <vt:lpstr>Segoe UI</vt:lpstr>
      <vt:lpstr>Times New Roman</vt:lpstr>
      <vt:lpstr>Wingdings</vt:lpstr>
      <vt:lpstr>Start/avslutning</vt:lpstr>
      <vt:lpstr>Symbolsida neutral</vt:lpstr>
      <vt:lpstr>Office-tema</vt:lpstr>
      <vt:lpstr>Symbolsida vit</vt:lpstr>
      <vt:lpstr>1_Office-tema</vt:lpstr>
      <vt:lpstr>1_Symbolsida neutral</vt:lpstr>
      <vt:lpstr> Ett samarbete mellan Gislaveds kommun och Skolverket  2020-2023</vt:lpstr>
      <vt:lpstr>Uppdrag och målgrupp</vt:lpstr>
      <vt:lpstr>Vårt Lokala team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Transspråkande undervisning</vt:lpstr>
      <vt:lpstr>PowerPoint-presentation</vt:lpstr>
      <vt:lpstr>Kompetensutveckling modersmålslärare och studiehandledare</vt:lpstr>
      <vt:lpstr>3.3 Samordning av vägar till arbete och utbildning</vt:lpstr>
      <vt:lpstr>Samordnartjänst - framtidstankar </vt:lpstr>
      <vt:lpstr>PowerPoint-presentation</vt:lpstr>
      <vt:lpstr>Framtidsplan</vt:lpstr>
      <vt:lpstr>PowerPoint-presentation</vt:lpstr>
      <vt:lpstr>PowerPoint-presentation</vt:lpstr>
      <vt:lpstr>Tack för er uppmärksamhet</vt:lpstr>
    </vt:vector>
  </TitlesOfParts>
  <Company>Gislaveds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Riktade insatser Ett samarbete mellan Gislaveds kommun och Skolverket  2020-2023</dc:title>
  <dc:creator>Kristina Ljunggren Jonsson</dc:creator>
  <cp:lastModifiedBy>Heli Villanen</cp:lastModifiedBy>
  <cp:revision>8</cp:revision>
  <dcterms:created xsi:type="dcterms:W3CDTF">2023-06-26T08:51:34Z</dcterms:created>
  <dcterms:modified xsi:type="dcterms:W3CDTF">2023-06-28T13:32:43Z</dcterms:modified>
</cp:coreProperties>
</file>