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1" r:id="rId3"/>
  </p:sldMasterIdLst>
  <p:notesMasterIdLst>
    <p:notesMasterId r:id="rId28"/>
  </p:notesMasterIdLst>
  <p:sldIdLst>
    <p:sldId id="269" r:id="rId4"/>
    <p:sldId id="279" r:id="rId5"/>
    <p:sldId id="348" r:id="rId6"/>
    <p:sldId id="327" r:id="rId7"/>
    <p:sldId id="342" r:id="rId8"/>
    <p:sldId id="336" r:id="rId9"/>
    <p:sldId id="345" r:id="rId10"/>
    <p:sldId id="332" r:id="rId11"/>
    <p:sldId id="316" r:id="rId12"/>
    <p:sldId id="292" r:id="rId13"/>
    <p:sldId id="317" r:id="rId14"/>
    <p:sldId id="307" r:id="rId15"/>
    <p:sldId id="300" r:id="rId16"/>
    <p:sldId id="338" r:id="rId17"/>
    <p:sldId id="349" r:id="rId18"/>
    <p:sldId id="351" r:id="rId19"/>
    <p:sldId id="350" r:id="rId20"/>
    <p:sldId id="352" r:id="rId21"/>
    <p:sldId id="353" r:id="rId22"/>
    <p:sldId id="334" r:id="rId23"/>
    <p:sldId id="315" r:id="rId24"/>
    <p:sldId id="339" r:id="rId25"/>
    <p:sldId id="341" r:id="rId26"/>
    <p:sldId id="288" r:id="rId2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4065" userDrawn="1">
          <p15:clr>
            <a:srgbClr val="A4A3A4"/>
          </p15:clr>
        </p15:guide>
        <p15:guide id="3" orient="horz" pos="890" userDrawn="1">
          <p15:clr>
            <a:srgbClr val="A4A3A4"/>
          </p15:clr>
        </p15:guide>
        <p15:guide id="4" orient="horz" pos="1525" userDrawn="1">
          <p15:clr>
            <a:srgbClr val="A4A3A4"/>
          </p15:clr>
        </p15:guide>
        <p15:guide id="5" orient="horz" pos="255" userDrawn="1">
          <p15:clr>
            <a:srgbClr val="A4A3A4"/>
          </p15:clr>
        </p15:guide>
        <p15:guide id="7" pos="347" userDrawn="1">
          <p15:clr>
            <a:srgbClr val="A4A3A4"/>
          </p15:clr>
        </p15:guide>
        <p15:guide id="8" pos="7333" userDrawn="1">
          <p15:clr>
            <a:srgbClr val="A4A3A4"/>
          </p15:clr>
        </p15:guide>
        <p15:guide id="9" pos="665" userDrawn="1">
          <p15:clr>
            <a:srgbClr val="A4A3A4"/>
          </p15:clr>
        </p15:guide>
        <p15:guide id="13" pos="3840" userDrawn="1">
          <p15:clr>
            <a:srgbClr val="A4A3A4"/>
          </p15:clr>
        </p15:guide>
        <p15:guide id="14" orient="horz" pos="2795" userDrawn="1">
          <p15:clr>
            <a:srgbClr val="A4A3A4"/>
          </p15:clr>
        </p15:guide>
        <p15:guide id="15" orient="horz" pos="3430" userDrawn="1">
          <p15:clr>
            <a:srgbClr val="A4A3A4"/>
          </p15:clr>
        </p15:guide>
        <p15:guide id="16" pos="4475" userDrawn="1">
          <p15:clr>
            <a:srgbClr val="A4A3A4"/>
          </p15:clr>
        </p15:guide>
        <p15:guide id="17" pos="5110" userDrawn="1">
          <p15:clr>
            <a:srgbClr val="A4A3A4"/>
          </p15:clr>
        </p15:guide>
        <p15:guide id="18" pos="5745" userDrawn="1">
          <p15:clr>
            <a:srgbClr val="A4A3A4"/>
          </p15:clr>
        </p15:guide>
        <p15:guide id="19" pos="6380" userDrawn="1">
          <p15:clr>
            <a:srgbClr val="A4A3A4"/>
          </p15:clr>
        </p15:guide>
        <p15:guide id="20" pos="7015" userDrawn="1">
          <p15:clr>
            <a:srgbClr val="A4A3A4"/>
          </p15:clr>
        </p15:guide>
        <p15:guide id="21" pos="1300" userDrawn="1">
          <p15:clr>
            <a:srgbClr val="A4A3A4"/>
          </p15:clr>
        </p15:guide>
        <p15:guide id="22" pos="1935" userDrawn="1">
          <p15:clr>
            <a:srgbClr val="A4A3A4"/>
          </p15:clr>
        </p15:guide>
        <p15:guide id="23" pos="2570" userDrawn="1">
          <p15:clr>
            <a:srgbClr val="A4A3A4"/>
          </p15:clr>
        </p15:guide>
        <p15:guide id="24" pos="3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1C04"/>
    <a:srgbClr val="006E9A"/>
    <a:srgbClr val="A6A6A6"/>
    <a:srgbClr val="BFBFBF"/>
    <a:srgbClr val="004764"/>
    <a:srgbClr val="005D82"/>
    <a:srgbClr val="00658E"/>
    <a:srgbClr val="EC6C04"/>
    <a:srgbClr val="FFD800"/>
    <a:srgbClr val="E00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625659-6FAA-4532-AE4B-813E95E41BF8}" v="33" dt="2024-01-09T15:42:00.6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56" autoAdjust="0"/>
    <p:restoredTop sz="68402" autoAdjust="0"/>
  </p:normalViewPr>
  <p:slideViewPr>
    <p:cSldViewPr>
      <p:cViewPr varScale="1">
        <p:scale>
          <a:sx n="69" d="100"/>
          <a:sy n="69" d="100"/>
        </p:scale>
        <p:origin x="448" y="44"/>
      </p:cViewPr>
      <p:guideLst>
        <p:guide orient="horz" pos="2160"/>
        <p:guide orient="horz" pos="4065"/>
        <p:guide orient="horz" pos="890"/>
        <p:guide orient="horz" pos="1525"/>
        <p:guide orient="horz" pos="255"/>
        <p:guide pos="347"/>
        <p:guide pos="7333"/>
        <p:guide pos="665"/>
        <p:guide pos="3840"/>
        <p:guide orient="horz" pos="2795"/>
        <p:guide orient="horz" pos="3430"/>
        <p:guide pos="4475"/>
        <p:guide pos="5110"/>
        <p:guide pos="5745"/>
        <p:guide pos="6380"/>
        <p:guide pos="7015"/>
        <p:guide pos="1300"/>
        <p:guide pos="1935"/>
        <p:guide pos="2570"/>
        <p:guide pos="3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4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faspri01\adm_filesrv\Avd%20H&#229;llbar%20utveckling\H&#229;llbarhetsuppf&#246;ljning\SCB%20medborgaruners&#246;kning\Fr&#229;gor%20och%20data%20JKP%20l&#228;n\Trygghet%20sammanst&#228;llda%20svar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aspri01\adm_filesrv\Kvalitet%20och%20utvecklingsenheten\Kvalitet\SCB%20Medborgarenk&#228;t\2023\Kopia%20av%20Medborgarunders&#246;kningen_andelstabeller_2023Gislaved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aspri01\adm_filesrv\Kvalitet%20och%20utvecklingsenheten\Kvalitet\SCB%20Medborgarenk&#228;t\2023\Kopia%20av%20Medborgarunders&#246;kningen_andelstabeller_2023Gislaved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aspri01\adm_filesrv\Kvalitet%20och%20utvecklingsenheten\Kvalitet\SCB%20Medborgarenk&#228;t\2023\Kopia%20av%20Medborgarunders&#246;kningen_andelstabeller_2023Gislaved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aspri01\adm_filesrv\Kvalitet%20och%20utvecklingsenheten\Kvalitet\SCB%20Medborgarenk&#228;t\2023\Kopia%20av%20Medborgarunders&#246;kningen_andelstabeller_2023Gislaved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aspri01\adm_filesrv\Kvalitet%20och%20utvecklingsenheten\Kvalitet\SCB%20Medborgarenk&#228;t\2023\Kopia%20av%20Medborgarunders&#246;kningen_andelstabeller_2023Gislaved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aspri01\adm_filesrv\Kvalitet%20och%20utvecklingsenheten\Kvalitet\SCB%20Medborgarenk&#228;t\2023\Kopia%20av%20Medborgarunders&#246;kningen_andelstabeller_2023Gislaved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aspri01\adm_filesrv\Kvalitet%20och%20utvecklingsenheten\Kvalitet\SCB%20Medborgarenk&#228;t\2023\Kopia%20av%20Medborgarunders&#246;kningen_andelstabeller_2023Gislaved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aspri01\adm_filesrv\Kvalitet%20och%20utvecklingsenheten\Kvalitet\SCB%20Medborgarenk&#228;t\2023\Kopia%20av%20Medborgarunders&#246;kningen_andelstabeller_2023Gislaved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aspri01\adm_filesrv\Kvalitet%20och%20utvecklingsenheten\Kvalitet\SCB%20Medborgarenk&#228;t\2023\Kopia%20av%20Medborgarunders&#246;kningen_andelstabeller_2023Gislaved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aspri01\adm_filesrv\Kvalitet%20och%20utvecklingsenheten\Kvalitet\SCB%20Medborgarenk&#228;t\2023\Kopia%20av%20Medborgarunders&#246;kningen_andelstabeller_2023Gislaved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k3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aspri01\adm_filesrv\Kvalitet%20och%20utvecklingsenheten\Kvalitet\SCB%20Medborgarenk&#228;t\2023\Kopia%20av%20Medborgarunders&#246;kningen_andelstabeller_2023Gislaved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aspri01\adm_filesrv\Kvalitet%20och%20utvecklingsenheten\Kvalitet\SCB%20Medborgarenk&#228;t\2023\Kopia%20av%20Medborgarunders&#246;kningen_andelstabeller_2023Gislaved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aspri01\adm_filesrv\Kvalitet%20och%20utvecklingsenheten\Kvalitet\SCB%20Medborgarenk&#228;t\2023\Kopia%20av%20Medborgarunders&#246;kningen_andelstabeller_2023Gislaveds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aspri01\adm_filesrv\Kvalitet%20och%20utvecklingsenheten\Kvalitet\SCB%20Medborgarenk&#228;t\2023\Kopia%20av%20Medborgarunders&#246;kningen_andelstabeller_2023Gislaveds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aspri01\adm_filesrv\Kvalitet%20och%20utvecklingsenheten\Kvalitet\SCB%20Medborgarenk&#228;t\2023\Kopia%20av%20Medborgarunders&#246;kningen_andelstabeller_2023Gislaveds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k3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k3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mgus01\Downloads\000005AU_20240126-140456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mgus01\Downloads\000005AU_20240126-140456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mgus01\Downloads\000005AU_20240126-140456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aspri01\adm_filesrv\Kvalitet%20och%20utvecklingsenheten\Kvalitet\SCB%20Medborgarenk&#228;t\2023\Kopia%20av%20Medborgarunders&#246;kningen_andelstabeller_2023Gislaved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866552295488206E-2"/>
          <c:y val="0.12433745787505092"/>
          <c:w val="0.90022292780108415"/>
          <c:h val="0.7684530036786037"/>
        </c:manualLayout>
      </c:layout>
      <c:lineChart>
        <c:grouping val="standard"/>
        <c:varyColors val="0"/>
        <c:ser>
          <c:idx val="0"/>
          <c:order val="0"/>
          <c:tx>
            <c:strRef>
              <c:f>'Problem med våldsbrott'!$U$1</c:f>
              <c:strCache>
                <c:ptCount val="1"/>
                <c:pt idx="0">
                  <c:v>andel negativa (mycket och ganska dåligt)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'Problem med våldsbrott'!$T$9:$T$15</c:f>
              <c:strCache>
                <c:ptCount val="3"/>
                <c:pt idx="0">
                  <c:v>Värnamo</c:v>
                </c:pt>
                <c:pt idx="1">
                  <c:v>Gislaved</c:v>
                </c:pt>
                <c:pt idx="2">
                  <c:v> Jönköping</c:v>
                </c:pt>
              </c:strCache>
              <c:extLst/>
            </c:strRef>
          </c:cat>
          <c:val>
            <c:numRef>
              <c:f>'Problem med våldsbrott'!$U$9:$U$15</c:f>
              <c:numCache>
                <c:formatCode>0%</c:formatCode>
                <c:ptCount val="3"/>
                <c:pt idx="0">
                  <c:v>0.61799999999999999</c:v>
                </c:pt>
                <c:pt idx="1">
                  <c:v>0.52800000000000002</c:v>
                </c:pt>
                <c:pt idx="2">
                  <c:v>0.317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F685-497A-8286-87D8E45729D0}"/>
            </c:ext>
          </c:extLst>
        </c:ser>
        <c:ser>
          <c:idx val="1"/>
          <c:order val="1"/>
          <c:tx>
            <c:strRef>
              <c:f>'Problem med våldsbrott'!$W$1</c:f>
              <c:strCache>
                <c:ptCount val="1"/>
                <c:pt idx="0">
                  <c:v>andel negativa (mycket och ganska dåligt) - Minimum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1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'Problem med våldsbrott'!$T$9:$T$15</c:f>
              <c:strCache>
                <c:ptCount val="3"/>
                <c:pt idx="0">
                  <c:v>Värnamo</c:v>
                </c:pt>
                <c:pt idx="1">
                  <c:v>Gislaved</c:v>
                </c:pt>
                <c:pt idx="2">
                  <c:v> Jönköping</c:v>
                </c:pt>
              </c:strCache>
              <c:extLst/>
            </c:strRef>
          </c:cat>
          <c:val>
            <c:numRef>
              <c:f>'Problem med våldsbrott'!$W$9:$W$15</c:f>
              <c:numCache>
                <c:formatCode>0%</c:formatCode>
                <c:ptCount val="3"/>
                <c:pt idx="0">
                  <c:v>0.56399999999999995</c:v>
                </c:pt>
                <c:pt idx="1">
                  <c:v>0.46799999999999997</c:v>
                </c:pt>
                <c:pt idx="2">
                  <c:v>0.26700000000000002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F685-497A-8286-87D8E45729D0}"/>
            </c:ext>
          </c:extLst>
        </c:ser>
        <c:ser>
          <c:idx val="2"/>
          <c:order val="2"/>
          <c:tx>
            <c:strRef>
              <c:f>'Problem med våldsbrott'!$X$1</c:f>
              <c:strCache>
                <c:ptCount val="1"/>
                <c:pt idx="0">
                  <c:v>andel negativa (mycket och ganska dåligt) - maximum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1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'Problem med våldsbrott'!$T$9:$T$15</c:f>
              <c:strCache>
                <c:ptCount val="3"/>
                <c:pt idx="0">
                  <c:v>Värnamo</c:v>
                </c:pt>
                <c:pt idx="1">
                  <c:v>Gislaved</c:v>
                </c:pt>
                <c:pt idx="2">
                  <c:v> Jönköping</c:v>
                </c:pt>
              </c:strCache>
              <c:extLst/>
            </c:strRef>
          </c:cat>
          <c:val>
            <c:numRef>
              <c:f>'Problem med våldsbrott'!$X$9:$X$15</c:f>
              <c:numCache>
                <c:formatCode>0%</c:formatCode>
                <c:ptCount val="3"/>
                <c:pt idx="0">
                  <c:v>0.67200000000000004</c:v>
                </c:pt>
                <c:pt idx="1">
                  <c:v>0.58799999999999997</c:v>
                </c:pt>
                <c:pt idx="2">
                  <c:v>0.36700000000000005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F685-497A-8286-87D8E45729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38100" cap="flat" cmpd="sng" algn="ctr">
              <a:solidFill>
                <a:srgbClr val="FF0000"/>
              </a:solidFill>
              <a:round/>
            </a:ln>
            <a:effectLst/>
          </c:spPr>
        </c:hiLowLines>
        <c:marker val="1"/>
        <c:smooth val="0"/>
        <c:axId val="651287728"/>
        <c:axId val="858725648"/>
      </c:lineChart>
      <c:catAx>
        <c:axId val="651287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58725648"/>
        <c:crosses val="autoZero"/>
        <c:auto val="1"/>
        <c:lblAlgn val="ctr"/>
        <c:lblOffset val="100"/>
        <c:noMultiLvlLbl val="0"/>
      </c:catAx>
      <c:valAx>
        <c:axId val="858725648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1287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bg1"/>
          </a:solidFill>
        </a:defRPr>
      </a:pPr>
      <a:endParaRPr lang="sv-SE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Blad1!$D$1</c:f>
              <c:strCache>
                <c:ptCount val="1"/>
                <c:pt idx="0">
                  <c:v>Låga betyg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Blad1!$A$3</c:f>
              <c:strCache>
                <c:ptCount val="1"/>
                <c:pt idx="0">
                  <c:v>kommunens politiker arbetar för kommunens bästa?</c:v>
                </c:pt>
              </c:strCache>
            </c:strRef>
          </c:cat>
          <c:val>
            <c:numRef>
              <c:f>Blad1!$D$3</c:f>
              <c:numCache>
                <c:formatCode>.0</c:formatCode>
                <c:ptCount val="1"/>
                <c:pt idx="0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7F-4379-B4BE-BC99635D63CF}"/>
            </c:ext>
          </c:extLst>
        </c:ser>
        <c:ser>
          <c:idx val="1"/>
          <c:order val="1"/>
          <c:tx>
            <c:strRef>
              <c:f>Blad1!$E$1</c:f>
              <c:strCache>
                <c:ptCount val="1"/>
                <c:pt idx="0">
                  <c:v>Höga betyg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Blad1!$A$3</c:f>
              <c:strCache>
                <c:ptCount val="1"/>
                <c:pt idx="0">
                  <c:v>kommunens politiker arbetar för kommunens bästa?</c:v>
                </c:pt>
              </c:strCache>
            </c:strRef>
          </c:cat>
          <c:val>
            <c:numRef>
              <c:f>Blad1!$E$3</c:f>
              <c:numCache>
                <c:formatCode>.0</c:formatCode>
                <c:ptCount val="1"/>
                <c:pt idx="0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7F-4379-B4BE-BC99635D63C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40592752"/>
        <c:axId val="640594720"/>
      </c:barChart>
      <c:catAx>
        <c:axId val="640592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0594720"/>
        <c:crosses val="autoZero"/>
        <c:auto val="1"/>
        <c:lblAlgn val="ctr"/>
        <c:lblOffset val="100"/>
        <c:noMultiLvlLbl val="0"/>
      </c:catAx>
      <c:valAx>
        <c:axId val="64059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059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Låga betyg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Blad1!$A$4</c:f>
              <c:strCache>
                <c:ptCount val="1"/>
                <c:pt idx="0">
                  <c:v>kommunens politiker är ansvarstagande?</c:v>
                </c:pt>
              </c:strCache>
            </c:strRef>
          </c:cat>
          <c:val>
            <c:numRef>
              <c:f>Blad1!$B$4</c:f>
              <c:numCache>
                <c:formatCode>.0</c:formatCode>
                <c:ptCount val="1"/>
                <c:pt idx="0">
                  <c:v>76.7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20-46E0-91EF-28087DEE51C9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Höga betyg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Blad1!$A$4</c:f>
              <c:strCache>
                <c:ptCount val="1"/>
                <c:pt idx="0">
                  <c:v>kommunens politiker är ansvarstagande?</c:v>
                </c:pt>
              </c:strCache>
            </c:strRef>
          </c:cat>
          <c:val>
            <c:numRef>
              <c:f>Blad1!$C$4</c:f>
              <c:numCache>
                <c:formatCode>.0</c:formatCode>
                <c:ptCount val="1"/>
                <c:pt idx="0">
                  <c:v>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20-46E0-91EF-28087DEE51C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40592752"/>
        <c:axId val="640594720"/>
      </c:barChart>
      <c:catAx>
        <c:axId val="640592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0594720"/>
        <c:crosses val="autoZero"/>
        <c:auto val="1"/>
        <c:lblAlgn val="ctr"/>
        <c:lblOffset val="100"/>
        <c:noMultiLvlLbl val="0"/>
      </c:catAx>
      <c:valAx>
        <c:axId val="64059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059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Blad1!$D$1</c:f>
              <c:strCache>
                <c:ptCount val="1"/>
                <c:pt idx="0">
                  <c:v>Låga betyg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D09-41C8-A5F8-60A5B309010A}"/>
              </c:ext>
            </c:extLst>
          </c:dPt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Blad1!$A$4</c:f>
              <c:strCache>
                <c:ptCount val="1"/>
                <c:pt idx="0">
                  <c:v>kommunens politiker är ansvarstagande?</c:v>
                </c:pt>
              </c:strCache>
            </c:strRef>
          </c:cat>
          <c:val>
            <c:numRef>
              <c:f>Blad1!$D$4</c:f>
              <c:numCache>
                <c:formatCode>.0</c:formatCode>
                <c:ptCount val="1"/>
                <c:pt idx="0">
                  <c:v>67.3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09-41C8-A5F8-60A5B309010A}"/>
            </c:ext>
          </c:extLst>
        </c:ser>
        <c:ser>
          <c:idx val="1"/>
          <c:order val="1"/>
          <c:tx>
            <c:strRef>
              <c:f>Blad1!$E$1</c:f>
              <c:strCache>
                <c:ptCount val="1"/>
                <c:pt idx="0">
                  <c:v>Höga betyg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Blad1!$A$4</c:f>
              <c:strCache>
                <c:ptCount val="1"/>
                <c:pt idx="0">
                  <c:v>kommunens politiker är ansvarstagande?</c:v>
                </c:pt>
              </c:strCache>
            </c:strRef>
          </c:cat>
          <c:val>
            <c:numRef>
              <c:f>Blad1!$E$4</c:f>
              <c:numCache>
                <c:formatCode>.0</c:formatCode>
                <c:ptCount val="1"/>
                <c:pt idx="0">
                  <c:v>32.700000000000003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09-41C8-A5F8-60A5B309010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40592752"/>
        <c:axId val="640594720"/>
      </c:barChart>
      <c:catAx>
        <c:axId val="640592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0594720"/>
        <c:crosses val="autoZero"/>
        <c:auto val="1"/>
        <c:lblAlgn val="ctr"/>
        <c:lblOffset val="100"/>
        <c:noMultiLvlLbl val="0"/>
      </c:catAx>
      <c:valAx>
        <c:axId val="64059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059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Låga betyg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dk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Blad1!$A$5</c:f>
              <c:strCache>
                <c:ptCount val="1"/>
                <c:pt idx="0">
                  <c:v>kommunens politiker är lyhörda till invånarnas tankar och idéer kring kommunen och dess verksamheter?</c:v>
                </c:pt>
              </c:strCache>
            </c:strRef>
          </c:cat>
          <c:val>
            <c:numRef>
              <c:f>Blad1!$B$5</c:f>
              <c:numCache>
                <c:formatCode>.0</c:formatCode>
                <c:ptCount val="1"/>
                <c:pt idx="0">
                  <c:v>80.599999999999994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5E-4A6A-B235-2D959304A0ED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Höga betyg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dk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Blad1!$A$5</c:f>
              <c:strCache>
                <c:ptCount val="1"/>
                <c:pt idx="0">
                  <c:v>kommunens politiker är lyhörda till invånarnas tankar och idéer kring kommunen och dess verksamheter?</c:v>
                </c:pt>
              </c:strCache>
            </c:strRef>
          </c:cat>
          <c:val>
            <c:numRef>
              <c:f>Blad1!$C$5</c:f>
              <c:numCache>
                <c:formatCode>.0</c:formatCode>
                <c:ptCount val="1"/>
                <c:pt idx="0">
                  <c:v>19.399999999999999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5E-4A6A-B235-2D959304A0E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40592752"/>
        <c:axId val="640594720"/>
      </c:barChart>
      <c:catAx>
        <c:axId val="640592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0594720"/>
        <c:crosses val="autoZero"/>
        <c:auto val="1"/>
        <c:lblAlgn val="ctr"/>
        <c:lblOffset val="100"/>
        <c:noMultiLvlLbl val="0"/>
      </c:catAx>
      <c:valAx>
        <c:axId val="64059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059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Blad1!$D$1</c:f>
              <c:strCache>
                <c:ptCount val="1"/>
                <c:pt idx="0">
                  <c:v>Låga betyg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dk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Blad1!$A$5</c:f>
              <c:strCache>
                <c:ptCount val="1"/>
                <c:pt idx="0">
                  <c:v>kommunens politiker är lyhörda till invånarnas tankar och idéer kring kommunen och dess verksamheter?</c:v>
                </c:pt>
              </c:strCache>
            </c:strRef>
          </c:cat>
          <c:val>
            <c:numRef>
              <c:f>Blad1!$D$5</c:f>
              <c:numCache>
                <c:formatCode>.0</c:formatCode>
                <c:ptCount val="1"/>
                <c:pt idx="0">
                  <c:v>78.599999999999994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DB-4B47-B572-A2C87F18EA18}"/>
            </c:ext>
          </c:extLst>
        </c:ser>
        <c:ser>
          <c:idx val="1"/>
          <c:order val="1"/>
          <c:tx>
            <c:strRef>
              <c:f>Blad1!$E$1</c:f>
              <c:strCache>
                <c:ptCount val="1"/>
                <c:pt idx="0">
                  <c:v>Höga betyg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dk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Blad1!$A$5</c:f>
              <c:strCache>
                <c:ptCount val="1"/>
                <c:pt idx="0">
                  <c:v>kommunens politiker är lyhörda till invånarnas tankar och idéer kring kommunen och dess verksamheter?</c:v>
                </c:pt>
              </c:strCache>
            </c:strRef>
          </c:cat>
          <c:val>
            <c:numRef>
              <c:f>Blad1!$E$5</c:f>
              <c:numCache>
                <c:formatCode>.0</c:formatCode>
                <c:ptCount val="1"/>
                <c:pt idx="0">
                  <c:v>21.4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DB-4B47-B572-A2C87F18EA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0592752"/>
        <c:axId val="640594720"/>
      </c:barChart>
      <c:catAx>
        <c:axId val="640592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0594720"/>
        <c:crosses val="autoZero"/>
        <c:auto val="1"/>
        <c:lblAlgn val="ctr"/>
        <c:lblOffset val="100"/>
        <c:noMultiLvlLbl val="0"/>
      </c:catAx>
      <c:valAx>
        <c:axId val="64059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059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Låga betyg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Blad1!$A$6</c:f>
              <c:strCache>
                <c:ptCount val="1"/>
                <c:pt idx="0">
                  <c:v>kommunens anställda arbetar för kommunens bästa?</c:v>
                </c:pt>
              </c:strCache>
            </c:strRef>
          </c:cat>
          <c:val>
            <c:numRef>
              <c:f>Blad1!$B$6</c:f>
              <c:numCache>
                <c:formatCode>.0</c:formatCode>
                <c:ptCount val="1"/>
                <c:pt idx="0">
                  <c:v>55.6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E3-424E-82C3-D35CD2A7F897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Höga betyg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Blad1!$A$6</c:f>
              <c:strCache>
                <c:ptCount val="1"/>
                <c:pt idx="0">
                  <c:v>kommunens anställda arbetar för kommunens bästa?</c:v>
                </c:pt>
              </c:strCache>
            </c:strRef>
          </c:cat>
          <c:val>
            <c:numRef>
              <c:f>Blad1!$C$6</c:f>
              <c:numCache>
                <c:formatCode>.0</c:formatCode>
                <c:ptCount val="1"/>
                <c:pt idx="0">
                  <c:v>44.4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E3-424E-82C3-D35CD2A7F89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40592752"/>
        <c:axId val="640594720"/>
      </c:barChart>
      <c:catAx>
        <c:axId val="640592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0594720"/>
        <c:crosses val="autoZero"/>
        <c:auto val="1"/>
        <c:lblAlgn val="ctr"/>
        <c:lblOffset val="100"/>
        <c:noMultiLvlLbl val="0"/>
      </c:catAx>
      <c:valAx>
        <c:axId val="64059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059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Blad1!$D$1</c:f>
              <c:strCache>
                <c:ptCount val="1"/>
                <c:pt idx="0">
                  <c:v>Låga betyg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Blad1!$A$6</c:f>
              <c:strCache>
                <c:ptCount val="1"/>
                <c:pt idx="0">
                  <c:v>kommunens anställda arbetar för kommunens bästa?</c:v>
                </c:pt>
              </c:strCache>
            </c:strRef>
          </c:cat>
          <c:val>
            <c:numRef>
              <c:f>Blad1!$D$6</c:f>
              <c:numCache>
                <c:formatCode>.0</c:formatCode>
                <c:ptCount val="1"/>
                <c:pt idx="0">
                  <c:v>45.5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29-47DD-900F-06B9B98109C4}"/>
            </c:ext>
          </c:extLst>
        </c:ser>
        <c:ser>
          <c:idx val="1"/>
          <c:order val="1"/>
          <c:tx>
            <c:strRef>
              <c:f>Blad1!$E$1</c:f>
              <c:strCache>
                <c:ptCount val="1"/>
                <c:pt idx="0">
                  <c:v>Höga betyg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Blad1!$A$6</c:f>
              <c:strCache>
                <c:ptCount val="1"/>
                <c:pt idx="0">
                  <c:v>kommunens anställda arbetar för kommunens bästa?</c:v>
                </c:pt>
              </c:strCache>
            </c:strRef>
          </c:cat>
          <c:val>
            <c:numRef>
              <c:f>Blad1!$E$6</c:f>
              <c:numCache>
                <c:formatCode>.0</c:formatCode>
                <c:ptCount val="1"/>
                <c:pt idx="0">
                  <c:v>54.5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29-47DD-900F-06B9B98109C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40592752"/>
        <c:axId val="640594720"/>
      </c:barChart>
      <c:catAx>
        <c:axId val="640592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0594720"/>
        <c:crosses val="autoZero"/>
        <c:auto val="1"/>
        <c:lblAlgn val="ctr"/>
        <c:lblOffset val="100"/>
        <c:noMultiLvlLbl val="0"/>
      </c:catAx>
      <c:valAx>
        <c:axId val="64059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059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Låga betyg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dk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dk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59B-48D0-B87C-B22C676FB9DB}"/>
              </c:ext>
            </c:extLst>
          </c:dPt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Blad1!$A$7</c:f>
              <c:strCache>
                <c:ptCount val="1"/>
                <c:pt idx="0">
                  <c:v>… politiska beslut som fattas i kommunen är genomtänkta och genomarbetade?</c:v>
                </c:pt>
              </c:strCache>
            </c:strRef>
          </c:cat>
          <c:val>
            <c:numRef>
              <c:f>Blad1!$B$7</c:f>
              <c:numCache>
                <c:formatCode>.0</c:formatCode>
                <c:ptCount val="1"/>
                <c:pt idx="0">
                  <c:v>79.2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9B-48D0-B87C-B22C676FB9DB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Höga betyg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dk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Blad1!$A$7</c:f>
              <c:strCache>
                <c:ptCount val="1"/>
                <c:pt idx="0">
                  <c:v>… politiska beslut som fattas i kommunen är genomtänkta och genomarbetade?</c:v>
                </c:pt>
              </c:strCache>
            </c:strRef>
          </c:cat>
          <c:val>
            <c:numRef>
              <c:f>Blad1!$C$7</c:f>
              <c:numCache>
                <c:formatCode>.0</c:formatCode>
                <c:ptCount val="1"/>
                <c:pt idx="0">
                  <c:v>20.8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9B-48D0-B87C-B22C676FB9D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40592752"/>
        <c:axId val="640594720"/>
      </c:barChart>
      <c:catAx>
        <c:axId val="640592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0594720"/>
        <c:crosses val="autoZero"/>
        <c:auto val="1"/>
        <c:lblAlgn val="ctr"/>
        <c:lblOffset val="100"/>
        <c:noMultiLvlLbl val="0"/>
      </c:catAx>
      <c:valAx>
        <c:axId val="64059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059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Blad1!$D$1</c:f>
              <c:strCache>
                <c:ptCount val="1"/>
                <c:pt idx="0">
                  <c:v>Låga betyg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dk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Blad1!$A$7</c:f>
              <c:strCache>
                <c:ptCount val="1"/>
                <c:pt idx="0">
                  <c:v>… politiska beslut som fattas i kommunen är genomtänkta och genomarbetade?</c:v>
                </c:pt>
              </c:strCache>
            </c:strRef>
          </c:cat>
          <c:val>
            <c:numRef>
              <c:f>Blad1!$D$7</c:f>
              <c:numCache>
                <c:formatCode>.0</c:formatCode>
                <c:ptCount val="1"/>
                <c:pt idx="0">
                  <c:v>74.599999999999994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EE-4A2A-8876-6A7920B9C45A}"/>
            </c:ext>
          </c:extLst>
        </c:ser>
        <c:ser>
          <c:idx val="1"/>
          <c:order val="1"/>
          <c:tx>
            <c:strRef>
              <c:f>Blad1!$E$1</c:f>
              <c:strCache>
                <c:ptCount val="1"/>
                <c:pt idx="0">
                  <c:v>Höga betyg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dk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Blad1!$A$7</c:f>
              <c:strCache>
                <c:ptCount val="1"/>
                <c:pt idx="0">
                  <c:v>… politiska beslut som fattas i kommunen är genomtänkta och genomarbetade?</c:v>
                </c:pt>
              </c:strCache>
            </c:strRef>
          </c:cat>
          <c:val>
            <c:numRef>
              <c:f>Blad1!$E$7</c:f>
              <c:numCache>
                <c:formatCode>.0</c:formatCode>
                <c:ptCount val="1"/>
                <c:pt idx="0">
                  <c:v>25.4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EE-4A2A-8876-6A7920B9C45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40592752"/>
        <c:axId val="640594720"/>
      </c:barChart>
      <c:catAx>
        <c:axId val="640592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0594720"/>
        <c:crosses val="autoZero"/>
        <c:auto val="1"/>
        <c:lblAlgn val="ctr"/>
        <c:lblOffset val="100"/>
        <c:noMultiLvlLbl val="0"/>
      </c:catAx>
      <c:valAx>
        <c:axId val="64059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059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Låga betyg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Blad1!$A$8</c:f>
              <c:strCache>
                <c:ptCount val="1"/>
                <c:pt idx="0">
                  <c:v>… det finns en transparens i hur politiska beslut fattas i kommunen?</c:v>
                </c:pt>
              </c:strCache>
            </c:strRef>
          </c:cat>
          <c:val>
            <c:numRef>
              <c:f>Blad1!$B$8</c:f>
              <c:numCache>
                <c:formatCode>.0</c:formatCode>
                <c:ptCount val="1"/>
                <c:pt idx="0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7B-4FBB-9B1F-C69B7FE72F29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Höga betyg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Blad1!$A$8</c:f>
              <c:strCache>
                <c:ptCount val="1"/>
                <c:pt idx="0">
                  <c:v>… det finns en transparens i hur politiska beslut fattas i kommunen?</c:v>
                </c:pt>
              </c:strCache>
            </c:strRef>
          </c:cat>
          <c:val>
            <c:numRef>
              <c:f>Blad1!$C$8</c:f>
              <c:numCache>
                <c:formatCode>.0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7B-4FBB-9B1F-C69B7FE72F2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40592752"/>
        <c:axId val="640594720"/>
      </c:barChart>
      <c:catAx>
        <c:axId val="640592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0594720"/>
        <c:crosses val="autoZero"/>
        <c:auto val="1"/>
        <c:lblAlgn val="ctr"/>
        <c:lblOffset val="100"/>
        <c:noMultiLvlLbl val="0"/>
      </c:catAx>
      <c:valAx>
        <c:axId val="64059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059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'Övergripande omdöme'!$C$2</c:f>
              <c:strCache>
                <c:ptCount val="1"/>
                <c:pt idx="0">
                  <c:v>Min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25"/>
            <c:spPr>
              <a:solidFill>
                <a:schemeClr val="accent1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Pt>
            <c:idx val="0"/>
            <c:marker>
              <c:symbol val="dash"/>
              <c:size val="25"/>
              <c:spPr>
                <a:solidFill>
                  <a:srgbClr val="006E9A"/>
                </a:solidFill>
                <a:ln w="9525">
                  <a:solidFill>
                    <a:srgbClr val="006E9A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7E5B-47A7-918E-E7EF546AC136}"/>
              </c:ext>
            </c:extLst>
          </c:dPt>
          <c:dPt>
            <c:idx val="1"/>
            <c:marker>
              <c:symbol val="dash"/>
              <c:size val="25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7E5B-47A7-918E-E7EF546AC136}"/>
              </c:ext>
            </c:extLst>
          </c:dPt>
          <c:dPt>
            <c:idx val="2"/>
            <c:marker>
              <c:symbol val="dash"/>
              <c:size val="25"/>
              <c:spPr>
                <a:solidFill>
                  <a:schemeClr val="accent3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7E5B-47A7-918E-E7EF546AC136}"/>
              </c:ext>
            </c:extLst>
          </c:dPt>
          <c:dPt>
            <c:idx val="3"/>
            <c:marker>
              <c:symbol val="dash"/>
              <c:size val="25"/>
              <c:spPr>
                <a:solidFill>
                  <a:srgbClr val="006E9A"/>
                </a:solidFill>
                <a:ln w="9525">
                  <a:solidFill>
                    <a:srgbClr val="006E9A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7E5B-47A7-918E-E7EF546AC136}"/>
              </c:ext>
            </c:extLst>
          </c:dPt>
          <c:dPt>
            <c:idx val="4"/>
            <c:marker>
              <c:symbol val="dash"/>
              <c:size val="25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7E5B-47A7-918E-E7EF546AC136}"/>
              </c:ext>
            </c:extLst>
          </c:dPt>
          <c:dPt>
            <c:idx val="5"/>
            <c:marker>
              <c:symbol val="dash"/>
              <c:size val="25"/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7E5B-47A7-918E-E7EF546AC136}"/>
              </c:ext>
            </c:extLst>
          </c:dPt>
          <c:cat>
            <c:multiLvlStrRef>
              <c:f>'Övergripande omdöme'!$A$3:$B$8</c:f>
              <c:multiLvlStrCache>
                <c:ptCount val="6"/>
                <c:lvl>
                  <c:pt idx="0">
                    <c:v>Gislaveds kommun</c:v>
                  </c:pt>
                  <c:pt idx="1">
                    <c:v>Länet</c:v>
                  </c:pt>
                  <c:pt idx="2">
                    <c:v>Riket</c:v>
                  </c:pt>
                  <c:pt idx="3">
                    <c:v>Gislaveds kommun</c:v>
                  </c:pt>
                  <c:pt idx="4">
                    <c:v>Länet</c:v>
                  </c:pt>
                  <c:pt idx="5">
                    <c:v>Riket</c:v>
                  </c:pt>
                </c:lvl>
                <c:lvl>
                  <c:pt idx="0">
                    <c:v>2021</c:v>
                  </c:pt>
                  <c:pt idx="3">
                    <c:v>2023</c:v>
                  </c:pt>
                </c:lvl>
              </c:multiLvlStrCache>
            </c:multiLvlStrRef>
          </c:cat>
          <c:val>
            <c:numRef>
              <c:f>'Övergripande omdöme'!$C$3:$C$8</c:f>
              <c:numCache>
                <c:formatCode>General</c:formatCode>
                <c:ptCount val="6"/>
                <c:pt idx="0">
                  <c:v>0.61699999999999999</c:v>
                </c:pt>
                <c:pt idx="1">
                  <c:v>0.83499999999999996</c:v>
                </c:pt>
                <c:pt idx="2">
                  <c:v>0.79800000000000004</c:v>
                </c:pt>
                <c:pt idx="3">
                  <c:v>0.60299999999999998</c:v>
                </c:pt>
                <c:pt idx="4">
                  <c:v>0.78499999999999992</c:v>
                </c:pt>
                <c:pt idx="5">
                  <c:v>0.78300000000000003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5B-47A7-918E-E7EF546AC136}"/>
            </c:ext>
          </c:extLst>
        </c:ser>
        <c:ser>
          <c:idx val="1"/>
          <c:order val="1"/>
          <c:tx>
            <c:strRef>
              <c:f>'Övergripande omdöme'!$D$2</c:f>
              <c:strCache>
                <c:ptCount val="1"/>
                <c:pt idx="0">
                  <c:v>Medel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Pt>
            <c:idx val="0"/>
            <c:marker>
              <c:symbol val="diamond"/>
              <c:size val="10"/>
              <c:spPr>
                <a:solidFill>
                  <a:srgbClr val="006E9A"/>
                </a:solidFill>
                <a:ln w="9525">
                  <a:solidFill>
                    <a:srgbClr val="006E9A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7E5B-47A7-918E-E7EF546AC136}"/>
              </c:ext>
            </c:extLst>
          </c:dPt>
          <c:dPt>
            <c:idx val="2"/>
            <c:marker>
              <c:symbol val="diamond"/>
              <c:size val="10"/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7E5B-47A7-918E-E7EF546AC136}"/>
              </c:ext>
            </c:extLst>
          </c:dPt>
          <c:dPt>
            <c:idx val="3"/>
            <c:marker>
              <c:symbol val="diamond"/>
              <c:size val="10"/>
              <c:spPr>
                <a:solidFill>
                  <a:srgbClr val="006E9A"/>
                </a:solidFill>
                <a:ln w="9525">
                  <a:solidFill>
                    <a:srgbClr val="006E9A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7E5B-47A7-918E-E7EF546AC136}"/>
              </c:ext>
            </c:extLst>
          </c:dPt>
          <c:dPt>
            <c:idx val="5"/>
            <c:marker>
              <c:symbol val="diamond"/>
              <c:size val="10"/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7E5B-47A7-918E-E7EF546AC136}"/>
              </c:ext>
            </c:extLst>
          </c:dPt>
          <c:dLbls>
            <c:dLbl>
              <c:idx val="2"/>
              <c:layout>
                <c:manualLayout>
                  <c:x val="1.26219162363739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E5B-47A7-918E-E7EF546AC136}"/>
                </c:ext>
              </c:extLst>
            </c:dLbl>
            <c:dLbl>
              <c:idx val="5"/>
              <c:layout>
                <c:manualLayout>
                  <c:x val="9.17957544463568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E5B-47A7-918E-E7EF546AC1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'Övergripande omdöme'!$A$3:$B$8</c:f>
              <c:multiLvlStrCache>
                <c:ptCount val="6"/>
                <c:lvl>
                  <c:pt idx="0">
                    <c:v>Gislaveds kommun</c:v>
                  </c:pt>
                  <c:pt idx="1">
                    <c:v>Länet</c:v>
                  </c:pt>
                  <c:pt idx="2">
                    <c:v>Riket</c:v>
                  </c:pt>
                  <c:pt idx="3">
                    <c:v>Gislaveds kommun</c:v>
                  </c:pt>
                  <c:pt idx="4">
                    <c:v>Länet</c:v>
                  </c:pt>
                  <c:pt idx="5">
                    <c:v>Riket</c:v>
                  </c:pt>
                </c:lvl>
                <c:lvl>
                  <c:pt idx="0">
                    <c:v>2021</c:v>
                  </c:pt>
                  <c:pt idx="3">
                    <c:v>2023</c:v>
                  </c:pt>
                </c:lvl>
              </c:multiLvlStrCache>
            </c:multiLvlStrRef>
          </c:cat>
          <c:val>
            <c:numRef>
              <c:f>'Övergripande omdöme'!$D$3:$D$8</c:f>
              <c:numCache>
                <c:formatCode>0%</c:formatCode>
                <c:ptCount val="6"/>
                <c:pt idx="0">
                  <c:v>0.67400000000000004</c:v>
                </c:pt>
                <c:pt idx="1">
                  <c:v>0.86099999999999999</c:v>
                </c:pt>
                <c:pt idx="2">
                  <c:v>0.80600000000000005</c:v>
                </c:pt>
                <c:pt idx="3">
                  <c:v>0.66100000000000003</c:v>
                </c:pt>
                <c:pt idx="4">
                  <c:v>0.81799999999999995</c:v>
                </c:pt>
                <c:pt idx="5">
                  <c:v>0.79400000000000004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E5B-47A7-918E-E7EF546AC136}"/>
            </c:ext>
          </c:extLst>
        </c:ser>
        <c:ser>
          <c:idx val="2"/>
          <c:order val="2"/>
          <c:tx>
            <c:strRef>
              <c:f>'Övergripande omdöme'!$E$2</c:f>
              <c:strCache>
                <c:ptCount val="1"/>
                <c:pt idx="0">
                  <c:v>Max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25"/>
            <c:spPr>
              <a:solidFill>
                <a:srgbClr val="006E9A"/>
              </a:solidFill>
              <a:ln w="9525">
                <a:solidFill>
                  <a:srgbClr val="006E9A"/>
                </a:solidFill>
              </a:ln>
              <a:effectLst/>
            </c:spPr>
          </c:marker>
          <c:dPt>
            <c:idx val="1"/>
            <c:marker>
              <c:symbol val="dash"/>
              <c:size val="25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7E5B-47A7-918E-E7EF546AC136}"/>
              </c:ext>
            </c:extLst>
          </c:dPt>
          <c:dPt>
            <c:idx val="2"/>
            <c:marker>
              <c:symbol val="dash"/>
              <c:size val="25"/>
              <c:spPr>
                <a:solidFill>
                  <a:schemeClr val="accent3"/>
                </a:solidFill>
                <a:ln w="9525">
                  <a:solidFill>
                    <a:srgbClr val="006E9A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7E5B-47A7-918E-E7EF546AC136}"/>
              </c:ext>
            </c:extLst>
          </c:dPt>
          <c:dPt>
            <c:idx val="4"/>
            <c:marker>
              <c:symbol val="dash"/>
              <c:size val="25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7E5B-47A7-918E-E7EF546AC136}"/>
              </c:ext>
            </c:extLst>
          </c:dPt>
          <c:dPt>
            <c:idx val="5"/>
            <c:marker>
              <c:symbol val="dash"/>
              <c:size val="25"/>
              <c:spPr>
                <a:solidFill>
                  <a:schemeClr val="accent3"/>
                </a:solidFill>
                <a:ln w="9525">
                  <a:solidFill>
                    <a:srgbClr val="006E9A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7E5B-47A7-918E-E7EF546AC136}"/>
              </c:ext>
            </c:extLst>
          </c:dPt>
          <c:cat>
            <c:multiLvlStrRef>
              <c:f>'Övergripande omdöme'!$A$3:$B$8</c:f>
              <c:multiLvlStrCache>
                <c:ptCount val="6"/>
                <c:lvl>
                  <c:pt idx="0">
                    <c:v>Gislaveds kommun</c:v>
                  </c:pt>
                  <c:pt idx="1">
                    <c:v>Länet</c:v>
                  </c:pt>
                  <c:pt idx="2">
                    <c:v>Riket</c:v>
                  </c:pt>
                  <c:pt idx="3">
                    <c:v>Gislaveds kommun</c:v>
                  </c:pt>
                  <c:pt idx="4">
                    <c:v>Länet</c:v>
                  </c:pt>
                  <c:pt idx="5">
                    <c:v>Riket</c:v>
                  </c:pt>
                </c:lvl>
                <c:lvl>
                  <c:pt idx="0">
                    <c:v>2021</c:v>
                  </c:pt>
                  <c:pt idx="3">
                    <c:v>2023</c:v>
                  </c:pt>
                </c:lvl>
              </c:multiLvlStrCache>
            </c:multiLvlStrRef>
          </c:cat>
          <c:val>
            <c:numRef>
              <c:f>'Övergripande omdöme'!$E$3:$E$8</c:f>
              <c:numCache>
                <c:formatCode>General</c:formatCode>
                <c:ptCount val="6"/>
                <c:pt idx="0">
                  <c:v>0.73100000000000009</c:v>
                </c:pt>
                <c:pt idx="1">
                  <c:v>0.88700000000000001</c:v>
                </c:pt>
                <c:pt idx="2">
                  <c:v>0.81400000000000006</c:v>
                </c:pt>
                <c:pt idx="3">
                  <c:v>0.71900000000000008</c:v>
                </c:pt>
                <c:pt idx="4">
                  <c:v>0.85099999999999998</c:v>
                </c:pt>
                <c:pt idx="5">
                  <c:v>0.80500000000000005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E5B-47A7-918E-E7EF546AC1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25400" cap="flat" cmpd="sng" algn="ctr">
              <a:solidFill>
                <a:schemeClr val="tx1"/>
              </a:solidFill>
              <a:round/>
            </a:ln>
            <a:effectLst/>
          </c:spPr>
        </c:hiLowLines>
        <c:marker val="1"/>
        <c:smooth val="0"/>
        <c:axId val="650893128"/>
        <c:axId val="744048544"/>
      </c:lineChart>
      <c:catAx>
        <c:axId val="6508931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4048544"/>
        <c:crosses val="autoZero"/>
        <c:auto val="1"/>
        <c:lblAlgn val="ctr"/>
        <c:lblOffset val="100"/>
        <c:noMultiLvlLbl val="0"/>
      </c:catAx>
      <c:valAx>
        <c:axId val="744048544"/>
        <c:scaling>
          <c:orientation val="minMax"/>
          <c:min val="0.30000000000000004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0893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Blad1!$D$1</c:f>
              <c:strCache>
                <c:ptCount val="1"/>
                <c:pt idx="0">
                  <c:v>Låga betyg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Blad1!$A$8</c:f>
              <c:strCache>
                <c:ptCount val="1"/>
                <c:pt idx="0">
                  <c:v>… det finns en transparens i hur politiska beslut fattas i kommunen?</c:v>
                </c:pt>
              </c:strCache>
            </c:strRef>
          </c:cat>
          <c:val>
            <c:numRef>
              <c:f>Blad1!$D$8</c:f>
              <c:numCache>
                <c:formatCode>.0</c:formatCode>
                <c:ptCount val="1"/>
                <c:pt idx="0">
                  <c:v>77.7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75-4EF9-A85A-62DCD6BA19FD}"/>
            </c:ext>
          </c:extLst>
        </c:ser>
        <c:ser>
          <c:idx val="1"/>
          <c:order val="1"/>
          <c:tx>
            <c:strRef>
              <c:f>Blad1!$E$1</c:f>
              <c:strCache>
                <c:ptCount val="1"/>
                <c:pt idx="0">
                  <c:v>Höga betyg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Blad1!$A$8</c:f>
              <c:strCache>
                <c:ptCount val="1"/>
                <c:pt idx="0">
                  <c:v>… det finns en transparens i hur politiska beslut fattas i kommunen?</c:v>
                </c:pt>
              </c:strCache>
            </c:strRef>
          </c:cat>
          <c:val>
            <c:numRef>
              <c:f>Blad1!$E$8</c:f>
              <c:numCache>
                <c:formatCode>.0</c:formatCode>
                <c:ptCount val="1"/>
                <c:pt idx="0">
                  <c:v>22.3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75-4EF9-A85A-62DCD6BA19F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40592752"/>
        <c:axId val="640594720"/>
      </c:barChart>
      <c:catAx>
        <c:axId val="640592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0594720"/>
        <c:crosses val="autoZero"/>
        <c:auto val="1"/>
        <c:lblAlgn val="ctr"/>
        <c:lblOffset val="100"/>
        <c:noMultiLvlLbl val="0"/>
      </c:catAx>
      <c:valAx>
        <c:axId val="64059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059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Låga betyg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dk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dk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A2D-411B-ABA6-8D68DF42D990}"/>
              </c:ext>
            </c:extLst>
          </c:dPt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Blad1!$A$10</c:f>
              <c:strCache>
                <c:ptCount val="1"/>
                <c:pt idx="0">
                  <c:v>Allmänt sett, hur stort förtroende har du för kommunens politiker?</c:v>
                </c:pt>
              </c:strCache>
            </c:strRef>
          </c:cat>
          <c:val>
            <c:numRef>
              <c:f>Blad1!$B$10</c:f>
              <c:numCache>
                <c:formatCode>.0</c:formatCode>
                <c:ptCount val="1"/>
                <c:pt idx="0">
                  <c:v>69.900000000000006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2D-411B-ABA6-8D68DF42D99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Höga betyg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dk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Blad1!$A$10</c:f>
              <c:strCache>
                <c:ptCount val="1"/>
                <c:pt idx="0">
                  <c:v>Allmänt sett, hur stort förtroende har du för kommunens politiker?</c:v>
                </c:pt>
              </c:strCache>
            </c:strRef>
          </c:cat>
          <c:val>
            <c:numRef>
              <c:f>Blad1!$C$10</c:f>
              <c:numCache>
                <c:formatCode>.0</c:formatCode>
                <c:ptCount val="1"/>
                <c:pt idx="0">
                  <c:v>30.1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2D-411B-ABA6-8D68DF42D99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40592752"/>
        <c:axId val="640594720"/>
      </c:barChart>
      <c:catAx>
        <c:axId val="640592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0594720"/>
        <c:crosses val="autoZero"/>
        <c:auto val="1"/>
        <c:lblAlgn val="ctr"/>
        <c:lblOffset val="100"/>
        <c:noMultiLvlLbl val="0"/>
      </c:catAx>
      <c:valAx>
        <c:axId val="64059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059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Blad1!$D$1</c:f>
              <c:strCache>
                <c:ptCount val="1"/>
                <c:pt idx="0">
                  <c:v>Låga betyg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dk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dk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41C-4C0A-BA2F-A42C5E3E9EC2}"/>
              </c:ext>
            </c:extLst>
          </c:dPt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Blad1!$A$10</c:f>
              <c:strCache>
                <c:ptCount val="1"/>
                <c:pt idx="0">
                  <c:v>Allmänt sett, hur stort förtroende har du för kommunens politiker?</c:v>
                </c:pt>
              </c:strCache>
            </c:strRef>
          </c:cat>
          <c:val>
            <c:numRef>
              <c:f>Blad1!$D$10</c:f>
              <c:numCache>
                <c:formatCode>.0</c:formatCode>
                <c:ptCount val="1"/>
                <c:pt idx="0">
                  <c:v>61.5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1C-4C0A-BA2F-A42C5E3E9EC2}"/>
            </c:ext>
          </c:extLst>
        </c:ser>
        <c:ser>
          <c:idx val="1"/>
          <c:order val="1"/>
          <c:tx>
            <c:strRef>
              <c:f>Blad1!$E$1</c:f>
              <c:strCache>
                <c:ptCount val="1"/>
                <c:pt idx="0">
                  <c:v>Höga betyg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Blad1!$A$10</c:f>
              <c:strCache>
                <c:ptCount val="1"/>
                <c:pt idx="0">
                  <c:v>Allmänt sett, hur stort förtroende har du för kommunens politiker?</c:v>
                </c:pt>
              </c:strCache>
            </c:strRef>
          </c:cat>
          <c:val>
            <c:numRef>
              <c:f>Blad1!$E$10</c:f>
              <c:numCache>
                <c:formatCode>.0</c:formatCode>
                <c:ptCount val="1"/>
                <c:pt idx="0">
                  <c:v>38.5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1C-4C0A-BA2F-A42C5E3E9EC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40592752"/>
        <c:axId val="640594720"/>
      </c:barChart>
      <c:catAx>
        <c:axId val="640592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0594720"/>
        <c:crosses val="autoZero"/>
        <c:auto val="1"/>
        <c:lblAlgn val="ctr"/>
        <c:lblOffset val="100"/>
        <c:noMultiLvlLbl val="0"/>
      </c:catAx>
      <c:valAx>
        <c:axId val="64059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059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Låga betyg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dk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Blad1!$A$11</c:f>
              <c:strCache>
                <c:ptCount val="1"/>
                <c:pt idx="0">
                  <c:v>Allmänt sett, hur stort förtroende har du för politiker i riksdagen?</c:v>
                </c:pt>
              </c:strCache>
            </c:strRef>
          </c:cat>
          <c:val>
            <c:numRef>
              <c:f>Blad1!$B$11</c:f>
              <c:numCache>
                <c:formatCode>.0</c:formatCode>
                <c:ptCount val="1"/>
                <c:pt idx="0">
                  <c:v>67.3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46-4DCA-BC28-11CA61634A7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Höga betyg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dk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Blad1!$A$11</c:f>
              <c:strCache>
                <c:ptCount val="1"/>
                <c:pt idx="0">
                  <c:v>Allmänt sett, hur stort förtroende har du för politiker i riksdagen?</c:v>
                </c:pt>
              </c:strCache>
            </c:strRef>
          </c:cat>
          <c:val>
            <c:numRef>
              <c:f>Blad1!$C$11</c:f>
              <c:numCache>
                <c:formatCode>.0</c:formatCode>
                <c:ptCount val="1"/>
                <c:pt idx="0">
                  <c:v>32.700000000000003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46-4DCA-BC28-11CA61634A7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40592752"/>
        <c:axId val="640594720"/>
      </c:barChart>
      <c:catAx>
        <c:axId val="640592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0594720"/>
        <c:crosses val="autoZero"/>
        <c:auto val="1"/>
        <c:lblAlgn val="ctr"/>
        <c:lblOffset val="100"/>
        <c:noMultiLvlLbl val="0"/>
      </c:catAx>
      <c:valAx>
        <c:axId val="64059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059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Blad1!$D$1</c:f>
              <c:strCache>
                <c:ptCount val="1"/>
                <c:pt idx="0">
                  <c:v>Låga betyg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dk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Blad1!$A$11</c:f>
              <c:strCache>
                <c:ptCount val="1"/>
                <c:pt idx="0">
                  <c:v>Allmänt sett, hur stort förtroende har du för politiker i riksdagen?</c:v>
                </c:pt>
              </c:strCache>
            </c:strRef>
          </c:cat>
          <c:val>
            <c:numRef>
              <c:f>Blad1!$D$11</c:f>
              <c:numCache>
                <c:formatCode>.0</c:formatCode>
                <c:ptCount val="1"/>
                <c:pt idx="0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EF-4F6F-949F-41373B9907A3}"/>
            </c:ext>
          </c:extLst>
        </c:ser>
        <c:ser>
          <c:idx val="1"/>
          <c:order val="1"/>
          <c:tx>
            <c:strRef>
              <c:f>Blad1!$E$1</c:f>
              <c:strCache>
                <c:ptCount val="1"/>
                <c:pt idx="0">
                  <c:v>Höga betyg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dk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Blad1!$A$11</c:f>
              <c:strCache>
                <c:ptCount val="1"/>
                <c:pt idx="0">
                  <c:v>Allmänt sett, hur stort förtroende har du för politiker i riksdagen?</c:v>
                </c:pt>
              </c:strCache>
            </c:strRef>
          </c:cat>
          <c:val>
            <c:numRef>
              <c:f>Blad1!$E$11</c:f>
              <c:numCache>
                <c:formatCode>.0</c:formatCode>
                <c:ptCount val="1"/>
                <c:pt idx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EF-4F6F-949F-41373B9907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0592752"/>
        <c:axId val="640594720"/>
      </c:barChart>
      <c:catAx>
        <c:axId val="640592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0594720"/>
        <c:crosses val="autoZero"/>
        <c:auto val="1"/>
        <c:lblAlgn val="ctr"/>
        <c:lblOffset val="100"/>
        <c:noMultiLvlLbl val="0"/>
      </c:catAx>
      <c:valAx>
        <c:axId val="64059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059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925971602947211E-2"/>
          <c:y val="2.3022122234720659E-2"/>
          <c:w val="0.90733679374415543"/>
          <c:h val="0.76926735643193112"/>
        </c:manualLayout>
      </c:layout>
      <c:lineChart>
        <c:grouping val="standard"/>
        <c:varyColors val="0"/>
        <c:ser>
          <c:idx val="0"/>
          <c:order val="0"/>
          <c:tx>
            <c:strRef>
              <c:f>'Alla verksamheter i ett'!$B$1</c:f>
              <c:strCache>
                <c:ptCount val="1"/>
                <c:pt idx="0">
                  <c:v>min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25"/>
            <c:spPr>
              <a:solidFill>
                <a:srgbClr val="006E9A"/>
              </a:solidFill>
              <a:ln w="9525">
                <a:solidFill>
                  <a:srgbClr val="006E9A"/>
                </a:solidFill>
              </a:ln>
              <a:effectLst/>
            </c:spPr>
          </c:marker>
          <c:cat>
            <c:strRef>
              <c:f>'Alla verksamheter i ett'!$A$2:$A$8</c:f>
              <c:strCache>
                <c:ptCount val="7"/>
                <c:pt idx="0">
                  <c:v>Förskolan</c:v>
                </c:pt>
                <c:pt idx="1">
                  <c:v>Grundskolan</c:v>
                </c:pt>
                <c:pt idx="2">
                  <c:v>Gymnasieskolan</c:v>
                </c:pt>
                <c:pt idx="3">
                  <c:v>Vuxenutbildning</c:v>
                </c:pt>
                <c:pt idx="4">
                  <c:v>Äldreomsorg</c:v>
                </c:pt>
                <c:pt idx="5">
                  <c:v>Stöd till funktionsnedsatta</c:v>
                </c:pt>
                <c:pt idx="6">
                  <c:v>Stöd till utsatta personer</c:v>
                </c:pt>
              </c:strCache>
            </c:strRef>
          </c:cat>
          <c:val>
            <c:numRef>
              <c:f>'Alla verksamheter i ett'!$B$2:$B$8</c:f>
              <c:numCache>
                <c:formatCode>0%</c:formatCode>
                <c:ptCount val="7"/>
                <c:pt idx="0">
                  <c:v>0.83800000000000008</c:v>
                </c:pt>
                <c:pt idx="1">
                  <c:v>0.62599999999999989</c:v>
                </c:pt>
                <c:pt idx="2">
                  <c:v>0.65399999999999991</c:v>
                </c:pt>
                <c:pt idx="3">
                  <c:v>0.73000000000000009</c:v>
                </c:pt>
                <c:pt idx="4">
                  <c:v>0.44700000000000001</c:v>
                </c:pt>
                <c:pt idx="5">
                  <c:v>0.58800000000000008</c:v>
                </c:pt>
                <c:pt idx="6">
                  <c:v>0.378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A0-49D7-A34E-CA53876C8520}"/>
            </c:ext>
          </c:extLst>
        </c:ser>
        <c:ser>
          <c:idx val="1"/>
          <c:order val="1"/>
          <c:tx>
            <c:strRef>
              <c:f>'Alla verksamheter i ett'!$C$1</c:f>
              <c:strCache>
                <c:ptCount val="1"/>
                <c:pt idx="0">
                  <c:v>medel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rgbClr val="006E9A"/>
              </a:solidFill>
              <a:ln w="9525">
                <a:solidFill>
                  <a:srgbClr val="006E9A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'Alla verksamheter i ett'!$A$2:$A$8</c:f>
              <c:strCache>
                <c:ptCount val="7"/>
                <c:pt idx="0">
                  <c:v>Förskolan</c:v>
                </c:pt>
                <c:pt idx="1">
                  <c:v>Grundskolan</c:v>
                </c:pt>
                <c:pt idx="2">
                  <c:v>Gymnasieskolan</c:v>
                </c:pt>
                <c:pt idx="3">
                  <c:v>Vuxenutbildning</c:v>
                </c:pt>
                <c:pt idx="4">
                  <c:v>Äldreomsorg</c:v>
                </c:pt>
                <c:pt idx="5">
                  <c:v>Stöd till funktionsnedsatta</c:v>
                </c:pt>
                <c:pt idx="6">
                  <c:v>Stöd till utsatta personer</c:v>
                </c:pt>
              </c:strCache>
            </c:strRef>
          </c:cat>
          <c:val>
            <c:numRef>
              <c:f>'Alla verksamheter i ett'!$C$2:$C$8</c:f>
              <c:numCache>
                <c:formatCode>0%</c:formatCode>
                <c:ptCount val="7"/>
                <c:pt idx="0">
                  <c:v>0.90700000000000003</c:v>
                </c:pt>
                <c:pt idx="1">
                  <c:v>0.69499999999999995</c:v>
                </c:pt>
                <c:pt idx="2">
                  <c:v>0.72399999999999998</c:v>
                </c:pt>
                <c:pt idx="3">
                  <c:v>0.80800000000000005</c:v>
                </c:pt>
                <c:pt idx="4">
                  <c:v>0.50900000000000001</c:v>
                </c:pt>
                <c:pt idx="5">
                  <c:v>0.67100000000000004</c:v>
                </c:pt>
                <c:pt idx="6">
                  <c:v>0.47199999999999998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A0-49D7-A34E-CA53876C8520}"/>
            </c:ext>
          </c:extLst>
        </c:ser>
        <c:ser>
          <c:idx val="2"/>
          <c:order val="2"/>
          <c:tx>
            <c:strRef>
              <c:f>'Alla verksamheter i ett'!$D$1</c:f>
              <c:strCache>
                <c:ptCount val="1"/>
                <c:pt idx="0">
                  <c:v>max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25"/>
            <c:spPr>
              <a:solidFill>
                <a:srgbClr val="006E9A"/>
              </a:solidFill>
              <a:ln w="9525">
                <a:solidFill>
                  <a:srgbClr val="006E9A"/>
                </a:solidFill>
              </a:ln>
              <a:effectLst/>
            </c:spPr>
          </c:marker>
          <c:cat>
            <c:strRef>
              <c:f>'Alla verksamheter i ett'!$A$2:$A$8</c:f>
              <c:strCache>
                <c:ptCount val="7"/>
                <c:pt idx="0">
                  <c:v>Förskolan</c:v>
                </c:pt>
                <c:pt idx="1">
                  <c:v>Grundskolan</c:v>
                </c:pt>
                <c:pt idx="2">
                  <c:v>Gymnasieskolan</c:v>
                </c:pt>
                <c:pt idx="3">
                  <c:v>Vuxenutbildning</c:v>
                </c:pt>
                <c:pt idx="4">
                  <c:v>Äldreomsorg</c:v>
                </c:pt>
                <c:pt idx="5">
                  <c:v>Stöd till funktionsnedsatta</c:v>
                </c:pt>
                <c:pt idx="6">
                  <c:v>Stöd till utsatta personer</c:v>
                </c:pt>
              </c:strCache>
            </c:strRef>
          </c:cat>
          <c:val>
            <c:numRef>
              <c:f>'Alla verksamheter i ett'!$D$2:$D$8</c:f>
              <c:numCache>
                <c:formatCode>0%</c:formatCode>
                <c:ptCount val="7"/>
                <c:pt idx="0">
                  <c:v>0.97599999999999998</c:v>
                </c:pt>
                <c:pt idx="1">
                  <c:v>0.76400000000000001</c:v>
                </c:pt>
                <c:pt idx="2">
                  <c:v>0.79400000000000004</c:v>
                </c:pt>
                <c:pt idx="3">
                  <c:v>0.88600000000000001</c:v>
                </c:pt>
                <c:pt idx="4">
                  <c:v>0.57099999999999995</c:v>
                </c:pt>
                <c:pt idx="5">
                  <c:v>0.754</c:v>
                </c:pt>
                <c:pt idx="6">
                  <c:v>0.56599999999999995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A0-49D7-A34E-CA53876C85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25400" cap="flat" cmpd="sng" algn="ctr">
              <a:solidFill>
                <a:srgbClr val="006E9A"/>
              </a:solidFill>
              <a:round/>
            </a:ln>
            <a:effectLst/>
          </c:spPr>
        </c:hiLowLines>
        <c:marker val="1"/>
        <c:smooth val="0"/>
        <c:axId val="650893128"/>
        <c:axId val="744048544"/>
      </c:lineChart>
      <c:catAx>
        <c:axId val="6508931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4048544"/>
        <c:crosses val="autoZero"/>
        <c:auto val="1"/>
        <c:lblAlgn val="ctr"/>
        <c:lblOffset val="100"/>
        <c:noMultiLvlLbl val="0"/>
      </c:catAx>
      <c:valAx>
        <c:axId val="744048544"/>
        <c:scaling>
          <c:orientation val="minMax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0893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dash"/>
            <c:size val="25"/>
            <c:spPr>
              <a:solidFill>
                <a:srgbClr val="006E9A"/>
              </a:solidFill>
              <a:ln w="9525">
                <a:solidFill>
                  <a:srgbClr val="006E9A"/>
                </a:solidFill>
              </a:ln>
              <a:effectLst/>
            </c:spPr>
          </c:marker>
          <c:dPt>
            <c:idx val="3"/>
            <c:marker>
              <c:symbol val="dash"/>
              <c:size val="2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F235-4E31-97B8-5414B765B147}"/>
              </c:ext>
            </c:extLst>
          </c:dPt>
          <c:dPt>
            <c:idx val="4"/>
            <c:marker>
              <c:symbol val="dash"/>
              <c:size val="2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F235-4E31-97B8-5414B765B147}"/>
              </c:ext>
            </c:extLst>
          </c:dPt>
          <c:dPt>
            <c:idx val="5"/>
            <c:marker>
              <c:symbol val="dash"/>
              <c:size val="2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F235-4E31-97B8-5414B765B147}"/>
              </c:ext>
            </c:extLst>
          </c:dPt>
          <c:cat>
            <c:multiLvlStrRef>
              <c:f>Äldreomsorgen!$A$2:$B$7</c:f>
              <c:multiLvlStrCache>
                <c:ptCount val="6"/>
                <c:lvl>
                  <c:pt idx="0">
                    <c:v>Gislaveds kommun</c:v>
                  </c:pt>
                  <c:pt idx="1">
                    <c:v>Länet</c:v>
                  </c:pt>
                  <c:pt idx="2">
                    <c:v>Riket</c:v>
                  </c:pt>
                  <c:pt idx="3">
                    <c:v>Gislaveds kommun</c:v>
                  </c:pt>
                  <c:pt idx="4">
                    <c:v>Länet</c:v>
                  </c:pt>
                  <c:pt idx="5">
                    <c:v>Riket</c:v>
                  </c:pt>
                </c:lvl>
                <c:lvl>
                  <c:pt idx="0">
                    <c:v>2021</c:v>
                  </c:pt>
                  <c:pt idx="3">
                    <c:v>2023</c:v>
                  </c:pt>
                </c:lvl>
              </c:multiLvlStrCache>
            </c:multiLvlStrRef>
          </c:cat>
          <c:val>
            <c:numRef>
              <c:f>Äldreomsorgen!$C$2:$C$7</c:f>
              <c:numCache>
                <c:formatCode>General</c:formatCode>
                <c:ptCount val="6"/>
                <c:pt idx="0">
                  <c:v>0.38500000000000001</c:v>
                </c:pt>
                <c:pt idx="1">
                  <c:v>0.60199999999999998</c:v>
                </c:pt>
                <c:pt idx="2">
                  <c:v>0.57099999999999995</c:v>
                </c:pt>
                <c:pt idx="3">
                  <c:v>0.44700000000000001</c:v>
                </c:pt>
                <c:pt idx="4">
                  <c:v>0.57699999999999996</c:v>
                </c:pt>
                <c:pt idx="5">
                  <c:v>0.54400000000000004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8A-42CE-AA0F-29F615AEBE4E}"/>
            </c:ext>
          </c:extLst>
        </c:ser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diamond"/>
            <c:size val="15"/>
            <c:spPr>
              <a:solidFill>
                <a:srgbClr val="006E9A"/>
              </a:solidFill>
              <a:ln w="9525">
                <a:solidFill>
                  <a:srgbClr val="006E9A"/>
                </a:solidFill>
              </a:ln>
              <a:effectLst/>
            </c:spPr>
          </c:marker>
          <c:dPt>
            <c:idx val="3"/>
            <c:marker>
              <c:symbol val="diamond"/>
              <c:size val="15"/>
              <c:spPr>
                <a:solidFill>
                  <a:srgbClr val="FF0000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F235-4E31-97B8-5414B765B147}"/>
              </c:ext>
            </c:extLst>
          </c:dPt>
          <c:dPt>
            <c:idx val="4"/>
            <c:marker>
              <c:symbol val="diamond"/>
              <c:size val="15"/>
              <c:spPr>
                <a:solidFill>
                  <a:srgbClr val="FF0000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F235-4E31-97B8-5414B765B147}"/>
              </c:ext>
            </c:extLst>
          </c:dPt>
          <c:dPt>
            <c:idx val="5"/>
            <c:marker>
              <c:symbol val="diamond"/>
              <c:size val="15"/>
              <c:spPr>
                <a:solidFill>
                  <a:srgbClr val="FF0000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F235-4E31-97B8-5414B765B147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Äldreomsorgen!$A$2:$B$7</c:f>
              <c:multiLvlStrCache>
                <c:ptCount val="6"/>
                <c:lvl>
                  <c:pt idx="0">
                    <c:v>Gislaveds kommun</c:v>
                  </c:pt>
                  <c:pt idx="1">
                    <c:v>Länet</c:v>
                  </c:pt>
                  <c:pt idx="2">
                    <c:v>Riket</c:v>
                  </c:pt>
                  <c:pt idx="3">
                    <c:v>Gislaveds kommun</c:v>
                  </c:pt>
                  <c:pt idx="4">
                    <c:v>Länet</c:v>
                  </c:pt>
                  <c:pt idx="5">
                    <c:v>Riket</c:v>
                  </c:pt>
                </c:lvl>
                <c:lvl>
                  <c:pt idx="0">
                    <c:v>2021</c:v>
                  </c:pt>
                  <c:pt idx="3">
                    <c:v>2023</c:v>
                  </c:pt>
                </c:lvl>
              </c:multiLvlStrCache>
            </c:multiLvlStrRef>
          </c:cat>
          <c:val>
            <c:numRef>
              <c:f>Äldreomsorgen!$D$2:$D$7</c:f>
              <c:numCache>
                <c:formatCode>General</c:formatCode>
                <c:ptCount val="6"/>
                <c:pt idx="0">
                  <c:v>0.44900000000000001</c:v>
                </c:pt>
                <c:pt idx="1">
                  <c:v>0.64700000000000002</c:v>
                </c:pt>
                <c:pt idx="2">
                  <c:v>0.58399999999999996</c:v>
                </c:pt>
                <c:pt idx="3" formatCode="0.00%">
                  <c:v>0.50900000000000001</c:v>
                </c:pt>
                <c:pt idx="4" formatCode="0.00%">
                  <c:v>0.63</c:v>
                </c:pt>
                <c:pt idx="5" formatCode="0.00%">
                  <c:v>0.56200000000000006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8A-42CE-AA0F-29F615AEBE4E}"/>
            </c:ext>
          </c:extLst>
        </c:ser>
        <c:ser>
          <c:idx val="2"/>
          <c:order val="2"/>
          <c:spPr>
            <a:ln w="25400" cap="rnd">
              <a:noFill/>
              <a:round/>
            </a:ln>
            <a:effectLst/>
          </c:spPr>
          <c:marker>
            <c:symbol val="dash"/>
            <c:size val="25"/>
            <c:spPr>
              <a:solidFill>
                <a:srgbClr val="006E9A"/>
              </a:solidFill>
              <a:ln w="9525">
                <a:solidFill>
                  <a:srgbClr val="006E9A"/>
                </a:solidFill>
              </a:ln>
              <a:effectLst/>
            </c:spPr>
          </c:marker>
          <c:dPt>
            <c:idx val="3"/>
            <c:marker>
              <c:symbol val="dash"/>
              <c:size val="2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F235-4E31-97B8-5414B765B147}"/>
              </c:ext>
            </c:extLst>
          </c:dPt>
          <c:dPt>
            <c:idx val="4"/>
            <c:marker>
              <c:symbol val="dash"/>
              <c:size val="25"/>
              <c:spPr>
                <a:solidFill>
                  <a:srgbClr val="FF0000"/>
                </a:solidFill>
                <a:ln w="9525">
                  <a:solidFill>
                    <a:srgbClr val="006E9A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F235-4E31-97B8-5414B765B147}"/>
              </c:ext>
            </c:extLst>
          </c:dPt>
          <c:dPt>
            <c:idx val="5"/>
            <c:marker>
              <c:symbol val="dash"/>
              <c:size val="2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F235-4E31-97B8-5414B765B147}"/>
              </c:ext>
            </c:extLst>
          </c:dPt>
          <c:cat>
            <c:multiLvlStrRef>
              <c:f>Äldreomsorgen!$A$2:$B$7</c:f>
              <c:multiLvlStrCache>
                <c:ptCount val="6"/>
                <c:lvl>
                  <c:pt idx="0">
                    <c:v>Gislaveds kommun</c:v>
                  </c:pt>
                  <c:pt idx="1">
                    <c:v>Länet</c:v>
                  </c:pt>
                  <c:pt idx="2">
                    <c:v>Riket</c:v>
                  </c:pt>
                  <c:pt idx="3">
                    <c:v>Gislaveds kommun</c:v>
                  </c:pt>
                  <c:pt idx="4">
                    <c:v>Länet</c:v>
                  </c:pt>
                  <c:pt idx="5">
                    <c:v>Riket</c:v>
                  </c:pt>
                </c:lvl>
                <c:lvl>
                  <c:pt idx="0">
                    <c:v>2021</c:v>
                  </c:pt>
                  <c:pt idx="3">
                    <c:v>2023</c:v>
                  </c:pt>
                </c:lvl>
              </c:multiLvlStrCache>
            </c:multiLvlStrRef>
          </c:cat>
          <c:val>
            <c:numRef>
              <c:f>Äldreomsorgen!$E$2:$E$7</c:f>
              <c:numCache>
                <c:formatCode>General</c:formatCode>
                <c:ptCount val="6"/>
                <c:pt idx="0">
                  <c:v>0.51300000000000001</c:v>
                </c:pt>
                <c:pt idx="1">
                  <c:v>0.69200000000000006</c:v>
                </c:pt>
                <c:pt idx="2">
                  <c:v>0.59699999999999998</c:v>
                </c:pt>
                <c:pt idx="3">
                  <c:v>0.57099999999999995</c:v>
                </c:pt>
                <c:pt idx="4">
                  <c:v>0.68300000000000005</c:v>
                </c:pt>
                <c:pt idx="5">
                  <c:v>0.58000000000000007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8A-42CE-AA0F-29F615AEBE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25400" cap="flat" cmpd="sng" algn="ctr">
              <a:solidFill>
                <a:schemeClr val="tx1"/>
              </a:solidFill>
              <a:round/>
            </a:ln>
            <a:effectLst/>
          </c:spPr>
        </c:hiLowLines>
        <c:marker val="1"/>
        <c:smooth val="0"/>
        <c:axId val="630907424"/>
        <c:axId val="630905128"/>
      </c:lineChart>
      <c:catAx>
        <c:axId val="63090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0905128"/>
        <c:crosses val="autoZero"/>
        <c:auto val="1"/>
        <c:lblAlgn val="ctr"/>
        <c:lblOffset val="100"/>
        <c:noMultiLvlLbl val="0"/>
      </c:catAx>
      <c:valAx>
        <c:axId val="630905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0907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Blad1!$P$23</c:f>
              <c:strCache>
                <c:ptCount val="1"/>
                <c:pt idx="0">
                  <c:v>min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2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multiLvlStrRef>
              <c:f>Blad1!$N$24:$O$26</c:f>
              <c:multiLvlStrCache>
                <c:ptCount val="3"/>
                <c:lvl>
                  <c:pt idx="0">
                    <c:v>Andel som är "ganska nöjda" eller "mycket nöjda" med sin hemtjänst</c:v>
                  </c:pt>
                  <c:pt idx="1">
                    <c:v>Andel som är "ganska nöjda" eller "mycket nöjda" med sitt äldreboende</c:v>
                  </c:pt>
                  <c:pt idx="2">
                    <c:v>Tycker äldreomsorgen fungerar "ganska bra" eller "mycket bra"</c:v>
                  </c:pt>
                </c:lvl>
                <c:lvl>
                  <c:pt idx="0">
                    <c:v>Brukarundersökning</c:v>
                  </c:pt>
                  <c:pt idx="2">
                    <c:v>Medborgarundersökning</c:v>
                  </c:pt>
                </c:lvl>
              </c:multiLvlStrCache>
            </c:multiLvlStrRef>
          </c:cat>
          <c:val>
            <c:numRef>
              <c:f>Blad1!$P$24:$P$26</c:f>
              <c:numCache>
                <c:formatCode>General</c:formatCode>
                <c:ptCount val="3"/>
                <c:pt idx="0" formatCode="0%">
                  <c:v>0.84</c:v>
                </c:pt>
                <c:pt idx="1">
                  <c:v>0.67</c:v>
                </c:pt>
                <c:pt idx="2" formatCode="0%">
                  <c:v>0.44700000000000001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CA-46DC-808C-D4DB8D1394D7}"/>
            </c:ext>
          </c:extLst>
        </c:ser>
        <c:ser>
          <c:idx val="1"/>
          <c:order val="1"/>
          <c:tx>
            <c:strRef>
              <c:f>Blad1!$Q$23</c:f>
              <c:strCache>
                <c:ptCount val="1"/>
                <c:pt idx="0">
                  <c:v>medel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1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Blad1!$N$24:$O$26</c:f>
              <c:multiLvlStrCache>
                <c:ptCount val="3"/>
                <c:lvl>
                  <c:pt idx="0">
                    <c:v>Andel som är "ganska nöjda" eller "mycket nöjda" med sin hemtjänst</c:v>
                  </c:pt>
                  <c:pt idx="1">
                    <c:v>Andel som är "ganska nöjda" eller "mycket nöjda" med sitt äldreboende</c:v>
                  </c:pt>
                  <c:pt idx="2">
                    <c:v>Tycker äldreomsorgen fungerar "ganska bra" eller "mycket bra"</c:v>
                  </c:pt>
                </c:lvl>
                <c:lvl>
                  <c:pt idx="0">
                    <c:v>Brukarundersökning</c:v>
                  </c:pt>
                  <c:pt idx="2">
                    <c:v>Medborgarundersökning</c:v>
                  </c:pt>
                </c:lvl>
              </c:multiLvlStrCache>
            </c:multiLvlStrRef>
          </c:cat>
          <c:val>
            <c:numRef>
              <c:f>Blad1!$Q$24:$Q$26</c:f>
              <c:numCache>
                <c:formatCode>General</c:formatCode>
                <c:ptCount val="3"/>
                <c:pt idx="0" formatCode="0%">
                  <c:v>0.9</c:v>
                </c:pt>
                <c:pt idx="1">
                  <c:v>0.76</c:v>
                </c:pt>
                <c:pt idx="2" formatCode="0%">
                  <c:v>0.50900000000000001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CA-46DC-808C-D4DB8D1394D7}"/>
            </c:ext>
          </c:extLst>
        </c:ser>
        <c:ser>
          <c:idx val="2"/>
          <c:order val="2"/>
          <c:tx>
            <c:strRef>
              <c:f>Blad1!$R$23</c:f>
              <c:strCache>
                <c:ptCount val="1"/>
                <c:pt idx="0">
                  <c:v>max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2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multiLvlStrRef>
              <c:f>Blad1!$N$24:$O$26</c:f>
              <c:multiLvlStrCache>
                <c:ptCount val="3"/>
                <c:lvl>
                  <c:pt idx="0">
                    <c:v>Andel som är "ganska nöjda" eller "mycket nöjda" med sin hemtjänst</c:v>
                  </c:pt>
                  <c:pt idx="1">
                    <c:v>Andel som är "ganska nöjda" eller "mycket nöjda" med sitt äldreboende</c:v>
                  </c:pt>
                  <c:pt idx="2">
                    <c:v>Tycker äldreomsorgen fungerar "ganska bra" eller "mycket bra"</c:v>
                  </c:pt>
                </c:lvl>
                <c:lvl>
                  <c:pt idx="0">
                    <c:v>Brukarundersökning</c:v>
                  </c:pt>
                  <c:pt idx="2">
                    <c:v>Medborgarundersökning</c:v>
                  </c:pt>
                </c:lvl>
              </c:multiLvlStrCache>
            </c:multiLvlStrRef>
          </c:cat>
          <c:val>
            <c:numRef>
              <c:f>Blad1!$R$24:$R$26</c:f>
              <c:numCache>
                <c:formatCode>General</c:formatCode>
                <c:ptCount val="3"/>
                <c:pt idx="0" formatCode="0%">
                  <c:v>0.96</c:v>
                </c:pt>
                <c:pt idx="1">
                  <c:v>0.85</c:v>
                </c:pt>
                <c:pt idx="2" formatCode="0%">
                  <c:v>0.57099999999999995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CA-46DC-808C-D4DB8D1394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31750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marker val="1"/>
        <c:smooth val="0"/>
        <c:axId val="556728360"/>
        <c:axId val="556724096"/>
      </c:lineChart>
      <c:catAx>
        <c:axId val="556728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56724096"/>
        <c:crosses val="autoZero"/>
        <c:auto val="1"/>
        <c:lblAlgn val="ctr"/>
        <c:lblOffset val="100"/>
        <c:noMultiLvlLbl val="0"/>
      </c:catAx>
      <c:valAx>
        <c:axId val="556724096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56728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'000005AU'!$M$7</c:f>
              <c:strCache>
                <c:ptCount val="1"/>
                <c:pt idx="0">
                  <c:v>min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2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Pt>
            <c:idx val="2"/>
            <c:marker>
              <c:symbol val="dash"/>
              <c:size val="2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256B-4149-8C02-76FE521A28CC}"/>
              </c:ext>
            </c:extLst>
          </c:dPt>
          <c:cat>
            <c:strRef>
              <c:f>'000005AU'!$L$8:$L$16</c:f>
              <c:strCache>
                <c:ptCount val="9"/>
                <c:pt idx="0">
                  <c:v>Gnosjö</c:v>
                </c:pt>
                <c:pt idx="1">
                  <c:v>Mullsjö</c:v>
                </c:pt>
                <c:pt idx="2">
                  <c:v>Gislaved</c:v>
                </c:pt>
                <c:pt idx="3">
                  <c:v>Jönköping</c:v>
                </c:pt>
                <c:pt idx="4">
                  <c:v>Värnamo</c:v>
                </c:pt>
                <c:pt idx="5">
                  <c:v>Vetlanda</c:v>
                </c:pt>
                <c:pt idx="6">
                  <c:v>Tranås</c:v>
                </c:pt>
                <c:pt idx="7">
                  <c:v>Länet</c:v>
                </c:pt>
                <c:pt idx="8">
                  <c:v>Riket</c:v>
                </c:pt>
              </c:strCache>
            </c:strRef>
          </c:cat>
          <c:val>
            <c:numRef>
              <c:f>'000005AU'!$M$8:$M$16</c:f>
              <c:numCache>
                <c:formatCode>0.0%</c:formatCode>
                <c:ptCount val="9"/>
                <c:pt idx="0">
                  <c:v>0.32299999999999995</c:v>
                </c:pt>
                <c:pt idx="1">
                  <c:v>0.20199999999999999</c:v>
                </c:pt>
                <c:pt idx="2">
                  <c:v>0.30599999999999999</c:v>
                </c:pt>
                <c:pt idx="3">
                  <c:v>0.36799999999999999</c:v>
                </c:pt>
                <c:pt idx="4">
                  <c:v>0.39899999999999997</c:v>
                </c:pt>
                <c:pt idx="5">
                  <c:v>0.44799999999999995</c:v>
                </c:pt>
                <c:pt idx="6">
                  <c:v>0.33299999999999996</c:v>
                </c:pt>
                <c:pt idx="7">
                  <c:v>0.39900000000000002</c:v>
                </c:pt>
                <c:pt idx="8">
                  <c:v>0.378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6B-4149-8C02-76FE521A28CC}"/>
            </c:ext>
          </c:extLst>
        </c:ser>
        <c:ser>
          <c:idx val="1"/>
          <c:order val="1"/>
          <c:tx>
            <c:strRef>
              <c:f>'000005AU'!$N$7</c:f>
              <c:strCache>
                <c:ptCount val="1"/>
                <c:pt idx="0">
                  <c:v>med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Pt>
            <c:idx val="2"/>
            <c:marker>
              <c:symbol val="circle"/>
              <c:size val="1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256B-4149-8C02-76FE521A28CC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'000005AU'!$L$8:$L$16</c:f>
              <c:strCache>
                <c:ptCount val="9"/>
                <c:pt idx="0">
                  <c:v>Gnosjö</c:v>
                </c:pt>
                <c:pt idx="1">
                  <c:v>Mullsjö</c:v>
                </c:pt>
                <c:pt idx="2">
                  <c:v>Gislaved</c:v>
                </c:pt>
                <c:pt idx="3">
                  <c:v>Jönköping</c:v>
                </c:pt>
                <c:pt idx="4">
                  <c:v>Värnamo</c:v>
                </c:pt>
                <c:pt idx="5">
                  <c:v>Vetlanda</c:v>
                </c:pt>
                <c:pt idx="6">
                  <c:v>Tranås</c:v>
                </c:pt>
                <c:pt idx="7">
                  <c:v>Länet</c:v>
                </c:pt>
                <c:pt idx="8">
                  <c:v>Riket</c:v>
                </c:pt>
              </c:strCache>
            </c:strRef>
          </c:cat>
          <c:val>
            <c:numRef>
              <c:f>'000005AU'!$N$8:$N$16</c:f>
              <c:numCache>
                <c:formatCode>0.0%</c:formatCode>
                <c:ptCount val="9"/>
                <c:pt idx="0">
                  <c:v>0.43799999999999994</c:v>
                </c:pt>
                <c:pt idx="1">
                  <c:v>0.28000000000000003</c:v>
                </c:pt>
                <c:pt idx="2">
                  <c:v>0.38900000000000001</c:v>
                </c:pt>
                <c:pt idx="3">
                  <c:v>0.45299999999999996</c:v>
                </c:pt>
                <c:pt idx="4">
                  <c:v>0.49</c:v>
                </c:pt>
                <c:pt idx="5">
                  <c:v>0.52900000000000003</c:v>
                </c:pt>
                <c:pt idx="6">
                  <c:v>0.42</c:v>
                </c:pt>
                <c:pt idx="7">
                  <c:v>0.46100000000000002</c:v>
                </c:pt>
                <c:pt idx="8">
                  <c:v>0.39900000000000002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6B-4149-8C02-76FE521A28CC}"/>
            </c:ext>
          </c:extLst>
        </c:ser>
        <c:ser>
          <c:idx val="2"/>
          <c:order val="2"/>
          <c:tx>
            <c:strRef>
              <c:f>'000005AU'!$O$7</c:f>
              <c:strCache>
                <c:ptCount val="1"/>
                <c:pt idx="0">
                  <c:v>max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2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Pt>
            <c:idx val="2"/>
            <c:marker>
              <c:symbol val="dash"/>
              <c:size val="2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256B-4149-8C02-76FE521A28CC}"/>
              </c:ext>
            </c:extLst>
          </c:dPt>
          <c:cat>
            <c:strRef>
              <c:f>'000005AU'!$L$8:$L$16</c:f>
              <c:strCache>
                <c:ptCount val="9"/>
                <c:pt idx="0">
                  <c:v>Gnosjö</c:v>
                </c:pt>
                <c:pt idx="1">
                  <c:v>Mullsjö</c:v>
                </c:pt>
                <c:pt idx="2">
                  <c:v>Gislaved</c:v>
                </c:pt>
                <c:pt idx="3">
                  <c:v>Jönköping</c:v>
                </c:pt>
                <c:pt idx="4">
                  <c:v>Värnamo</c:v>
                </c:pt>
                <c:pt idx="5">
                  <c:v>Vetlanda</c:v>
                </c:pt>
                <c:pt idx="6">
                  <c:v>Tranås</c:v>
                </c:pt>
                <c:pt idx="7">
                  <c:v>Länet</c:v>
                </c:pt>
                <c:pt idx="8">
                  <c:v>Riket</c:v>
                </c:pt>
              </c:strCache>
            </c:strRef>
          </c:cat>
          <c:val>
            <c:numRef>
              <c:f>'000005AU'!$O$8:$O$16</c:f>
              <c:numCache>
                <c:formatCode>0.0%</c:formatCode>
                <c:ptCount val="9"/>
                <c:pt idx="0">
                  <c:v>0.55299999999999994</c:v>
                </c:pt>
                <c:pt idx="1">
                  <c:v>0.35799999999999998</c:v>
                </c:pt>
                <c:pt idx="2">
                  <c:v>0.47200000000000003</c:v>
                </c:pt>
                <c:pt idx="3">
                  <c:v>0.53799999999999992</c:v>
                </c:pt>
                <c:pt idx="4">
                  <c:v>0.58099999999999996</c:v>
                </c:pt>
                <c:pt idx="5">
                  <c:v>0.61</c:v>
                </c:pt>
                <c:pt idx="6">
                  <c:v>0.51800000000000002</c:v>
                </c:pt>
                <c:pt idx="7">
                  <c:v>0.52300000000000002</c:v>
                </c:pt>
                <c:pt idx="8">
                  <c:v>0.42000000000000004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6B-4149-8C02-76FE521A28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marker val="1"/>
        <c:smooth val="0"/>
        <c:axId val="575921408"/>
        <c:axId val="575927312"/>
      </c:lineChart>
      <c:catAx>
        <c:axId val="57592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75927312"/>
        <c:crosses val="autoZero"/>
        <c:auto val="1"/>
        <c:lblAlgn val="ctr"/>
        <c:lblOffset val="100"/>
        <c:noMultiLvlLbl val="0"/>
      </c:catAx>
      <c:valAx>
        <c:axId val="575927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7592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'000005AU'!$S$7</c:f>
              <c:strCache>
                <c:ptCount val="1"/>
                <c:pt idx="0">
                  <c:v>min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2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Pt>
            <c:idx val="2"/>
            <c:marker>
              <c:symbol val="dash"/>
              <c:size val="2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1BF9-4851-BF61-761B2866B3CB}"/>
              </c:ext>
            </c:extLst>
          </c:dPt>
          <c:cat>
            <c:strRef>
              <c:f>'000005AU'!$L$8:$L$16</c:f>
              <c:strCache>
                <c:ptCount val="9"/>
                <c:pt idx="0">
                  <c:v>Gnosjö</c:v>
                </c:pt>
                <c:pt idx="1">
                  <c:v>Mullsjö</c:v>
                </c:pt>
                <c:pt idx="2">
                  <c:v>Gislaved</c:v>
                </c:pt>
                <c:pt idx="3">
                  <c:v>Jönköping</c:v>
                </c:pt>
                <c:pt idx="4">
                  <c:v>Värnamo</c:v>
                </c:pt>
                <c:pt idx="5">
                  <c:v>Vetlanda</c:v>
                </c:pt>
                <c:pt idx="6">
                  <c:v>Tranås</c:v>
                </c:pt>
                <c:pt idx="7">
                  <c:v>Länet</c:v>
                </c:pt>
                <c:pt idx="8">
                  <c:v>Riket</c:v>
                </c:pt>
              </c:strCache>
            </c:strRef>
          </c:cat>
          <c:val>
            <c:numRef>
              <c:f>'000005AU'!$S$8:$S$16</c:f>
              <c:numCache>
                <c:formatCode>0.0%</c:formatCode>
                <c:ptCount val="9"/>
                <c:pt idx="0">
                  <c:v>0.221</c:v>
                </c:pt>
                <c:pt idx="1">
                  <c:v>0.185</c:v>
                </c:pt>
                <c:pt idx="2">
                  <c:v>0.24099999999999999</c:v>
                </c:pt>
                <c:pt idx="3">
                  <c:v>0.249</c:v>
                </c:pt>
                <c:pt idx="4">
                  <c:v>0.29199999999999998</c:v>
                </c:pt>
                <c:pt idx="5">
                  <c:v>0.22299999999999998</c:v>
                </c:pt>
                <c:pt idx="6">
                  <c:v>0.24099999999999999</c:v>
                </c:pt>
                <c:pt idx="7">
                  <c:v>0.23899999999999999</c:v>
                </c:pt>
                <c:pt idx="8">
                  <c:v>0.246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F9-4851-BF61-761B2866B3CB}"/>
            </c:ext>
          </c:extLst>
        </c:ser>
        <c:ser>
          <c:idx val="1"/>
          <c:order val="1"/>
          <c:tx>
            <c:strRef>
              <c:f>'000005AU'!$T$7</c:f>
              <c:strCache>
                <c:ptCount val="1"/>
                <c:pt idx="0">
                  <c:v>med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Pt>
            <c:idx val="2"/>
            <c:marker>
              <c:symbol val="circle"/>
              <c:size val="1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1BF9-4851-BF61-761B2866B3C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'000005AU'!$L$8:$L$16</c:f>
              <c:strCache>
                <c:ptCount val="9"/>
                <c:pt idx="0">
                  <c:v>Gnosjö</c:v>
                </c:pt>
                <c:pt idx="1">
                  <c:v>Mullsjö</c:v>
                </c:pt>
                <c:pt idx="2">
                  <c:v>Gislaved</c:v>
                </c:pt>
                <c:pt idx="3">
                  <c:v>Jönköping</c:v>
                </c:pt>
                <c:pt idx="4">
                  <c:v>Värnamo</c:v>
                </c:pt>
                <c:pt idx="5">
                  <c:v>Vetlanda</c:v>
                </c:pt>
                <c:pt idx="6">
                  <c:v>Tranås</c:v>
                </c:pt>
                <c:pt idx="7">
                  <c:v>Länet</c:v>
                </c:pt>
                <c:pt idx="8">
                  <c:v>Riket</c:v>
                </c:pt>
              </c:strCache>
            </c:strRef>
          </c:cat>
          <c:val>
            <c:numRef>
              <c:f>'000005AU'!$T$8:$T$16</c:f>
              <c:numCache>
                <c:formatCode>0.0%</c:formatCode>
                <c:ptCount val="9"/>
                <c:pt idx="0">
                  <c:v>0.31900000000000001</c:v>
                </c:pt>
                <c:pt idx="1">
                  <c:v>0.254</c:v>
                </c:pt>
                <c:pt idx="2">
                  <c:v>0.312</c:v>
                </c:pt>
                <c:pt idx="3">
                  <c:v>0.315</c:v>
                </c:pt>
                <c:pt idx="4">
                  <c:v>0.371</c:v>
                </c:pt>
                <c:pt idx="5">
                  <c:v>0.29199999999999998</c:v>
                </c:pt>
                <c:pt idx="6">
                  <c:v>0.31900000000000001</c:v>
                </c:pt>
                <c:pt idx="7">
                  <c:v>0.28599999999999998</c:v>
                </c:pt>
                <c:pt idx="8">
                  <c:v>0.26300000000000001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F9-4851-BF61-761B2866B3CB}"/>
            </c:ext>
          </c:extLst>
        </c:ser>
        <c:ser>
          <c:idx val="2"/>
          <c:order val="2"/>
          <c:tx>
            <c:strRef>
              <c:f>'000005AU'!$U$7</c:f>
              <c:strCache>
                <c:ptCount val="1"/>
                <c:pt idx="0">
                  <c:v>max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2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Pt>
            <c:idx val="2"/>
            <c:marker>
              <c:symbol val="dash"/>
              <c:size val="2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1BF9-4851-BF61-761B2866B3CB}"/>
              </c:ext>
            </c:extLst>
          </c:dPt>
          <c:cat>
            <c:strRef>
              <c:f>'000005AU'!$L$8:$L$16</c:f>
              <c:strCache>
                <c:ptCount val="9"/>
                <c:pt idx="0">
                  <c:v>Gnosjö</c:v>
                </c:pt>
                <c:pt idx="1">
                  <c:v>Mullsjö</c:v>
                </c:pt>
                <c:pt idx="2">
                  <c:v>Gislaved</c:v>
                </c:pt>
                <c:pt idx="3">
                  <c:v>Jönköping</c:v>
                </c:pt>
                <c:pt idx="4">
                  <c:v>Värnamo</c:v>
                </c:pt>
                <c:pt idx="5">
                  <c:v>Vetlanda</c:v>
                </c:pt>
                <c:pt idx="6">
                  <c:v>Tranås</c:v>
                </c:pt>
                <c:pt idx="7">
                  <c:v>Länet</c:v>
                </c:pt>
                <c:pt idx="8">
                  <c:v>Riket</c:v>
                </c:pt>
              </c:strCache>
            </c:strRef>
          </c:cat>
          <c:val>
            <c:numRef>
              <c:f>'000005AU'!$U$8:$U$16</c:f>
              <c:numCache>
                <c:formatCode>0.0%</c:formatCode>
                <c:ptCount val="9"/>
                <c:pt idx="0">
                  <c:v>0.41700000000000004</c:v>
                </c:pt>
                <c:pt idx="1">
                  <c:v>0.32300000000000001</c:v>
                </c:pt>
                <c:pt idx="2">
                  <c:v>0.38300000000000001</c:v>
                </c:pt>
                <c:pt idx="3">
                  <c:v>0.38100000000000001</c:v>
                </c:pt>
                <c:pt idx="4">
                  <c:v>0.45</c:v>
                </c:pt>
                <c:pt idx="5">
                  <c:v>0.36099999999999999</c:v>
                </c:pt>
                <c:pt idx="6">
                  <c:v>0.39700000000000002</c:v>
                </c:pt>
                <c:pt idx="7">
                  <c:v>0.33299999999999996</c:v>
                </c:pt>
                <c:pt idx="8">
                  <c:v>0.28000000000000003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F9-4851-BF61-761B2866B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marker val="1"/>
        <c:smooth val="0"/>
        <c:axId val="575921408"/>
        <c:axId val="575927312"/>
      </c:lineChart>
      <c:catAx>
        <c:axId val="57592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75927312"/>
        <c:crosses val="autoZero"/>
        <c:auto val="1"/>
        <c:lblAlgn val="ctr"/>
        <c:lblOffset val="100"/>
        <c:noMultiLvlLbl val="0"/>
      </c:catAx>
      <c:valAx>
        <c:axId val="575927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7592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'000005AU'!$Z$7</c:f>
              <c:strCache>
                <c:ptCount val="1"/>
                <c:pt idx="0">
                  <c:v>min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2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Pt>
            <c:idx val="2"/>
            <c:marker>
              <c:symbol val="dash"/>
              <c:size val="2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B4B8-46F2-83D6-9249E374FCD3}"/>
              </c:ext>
            </c:extLst>
          </c:dPt>
          <c:cat>
            <c:strRef>
              <c:f>'000005AU'!$L$8:$L$16</c:f>
              <c:strCache>
                <c:ptCount val="9"/>
                <c:pt idx="0">
                  <c:v>Gnosjö</c:v>
                </c:pt>
                <c:pt idx="1">
                  <c:v>Mullsjö</c:v>
                </c:pt>
                <c:pt idx="2">
                  <c:v>Gislaved</c:v>
                </c:pt>
                <c:pt idx="3">
                  <c:v>Jönköping</c:v>
                </c:pt>
                <c:pt idx="4">
                  <c:v>Värnamo</c:v>
                </c:pt>
                <c:pt idx="5">
                  <c:v>Vetlanda</c:v>
                </c:pt>
                <c:pt idx="6">
                  <c:v>Tranås</c:v>
                </c:pt>
                <c:pt idx="7">
                  <c:v>Länet</c:v>
                </c:pt>
                <c:pt idx="8">
                  <c:v>Riket</c:v>
                </c:pt>
              </c:strCache>
            </c:strRef>
          </c:cat>
          <c:val>
            <c:numRef>
              <c:f>'000005AU'!$Z$8:$Z$16</c:f>
              <c:numCache>
                <c:formatCode>0.0%</c:formatCode>
                <c:ptCount val="9"/>
                <c:pt idx="0">
                  <c:v>0.25800000000000001</c:v>
                </c:pt>
                <c:pt idx="1">
                  <c:v>0.21999999999999997</c:v>
                </c:pt>
                <c:pt idx="2">
                  <c:v>0.32199999999999995</c:v>
                </c:pt>
                <c:pt idx="3">
                  <c:v>0.29799999999999999</c:v>
                </c:pt>
                <c:pt idx="4">
                  <c:v>0.36299999999999999</c:v>
                </c:pt>
                <c:pt idx="5">
                  <c:v>0.29099999999999998</c:v>
                </c:pt>
                <c:pt idx="6">
                  <c:v>0.26500000000000001</c:v>
                </c:pt>
                <c:pt idx="7">
                  <c:v>0.28400000000000003</c:v>
                </c:pt>
                <c:pt idx="8">
                  <c:v>0.315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B8-46F2-83D6-9249E374FCD3}"/>
            </c:ext>
          </c:extLst>
        </c:ser>
        <c:ser>
          <c:idx val="1"/>
          <c:order val="1"/>
          <c:tx>
            <c:strRef>
              <c:f>'000005AU'!$AA$7</c:f>
              <c:strCache>
                <c:ptCount val="1"/>
                <c:pt idx="0">
                  <c:v>med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Pt>
            <c:idx val="2"/>
            <c:marker>
              <c:symbol val="circle"/>
              <c:size val="1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B4B8-46F2-83D6-9249E374FCD3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'000005AU'!$L$8:$L$16</c:f>
              <c:strCache>
                <c:ptCount val="9"/>
                <c:pt idx="0">
                  <c:v>Gnosjö</c:v>
                </c:pt>
                <c:pt idx="1">
                  <c:v>Mullsjö</c:v>
                </c:pt>
                <c:pt idx="2">
                  <c:v>Gislaved</c:v>
                </c:pt>
                <c:pt idx="3">
                  <c:v>Jönköping</c:v>
                </c:pt>
                <c:pt idx="4">
                  <c:v>Värnamo</c:v>
                </c:pt>
                <c:pt idx="5">
                  <c:v>Vetlanda</c:v>
                </c:pt>
                <c:pt idx="6">
                  <c:v>Tranås</c:v>
                </c:pt>
                <c:pt idx="7">
                  <c:v>Länet</c:v>
                </c:pt>
                <c:pt idx="8">
                  <c:v>Riket</c:v>
                </c:pt>
              </c:strCache>
            </c:strRef>
          </c:cat>
          <c:val>
            <c:numRef>
              <c:f>'000005AU'!$AA$8:$AA$16</c:f>
              <c:numCache>
                <c:formatCode>0.0%</c:formatCode>
                <c:ptCount val="9"/>
                <c:pt idx="0">
                  <c:v>0.36099999999999999</c:v>
                </c:pt>
                <c:pt idx="1">
                  <c:v>0.28899999999999998</c:v>
                </c:pt>
                <c:pt idx="2">
                  <c:v>0.39799999999999996</c:v>
                </c:pt>
                <c:pt idx="3">
                  <c:v>0.375</c:v>
                </c:pt>
                <c:pt idx="4">
                  <c:v>0.44900000000000001</c:v>
                </c:pt>
                <c:pt idx="5">
                  <c:v>0.37</c:v>
                </c:pt>
                <c:pt idx="6">
                  <c:v>0.35200000000000004</c:v>
                </c:pt>
                <c:pt idx="7">
                  <c:v>0.33600000000000002</c:v>
                </c:pt>
                <c:pt idx="8">
                  <c:v>0.33400000000000002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4B8-46F2-83D6-9249E374FCD3}"/>
            </c:ext>
          </c:extLst>
        </c:ser>
        <c:ser>
          <c:idx val="2"/>
          <c:order val="2"/>
          <c:tx>
            <c:strRef>
              <c:f>'000005AU'!$AB$7</c:f>
              <c:strCache>
                <c:ptCount val="1"/>
                <c:pt idx="0">
                  <c:v>max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2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Pt>
            <c:idx val="2"/>
            <c:marker>
              <c:symbol val="dash"/>
              <c:size val="2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B4B8-46F2-83D6-9249E374FCD3}"/>
              </c:ext>
            </c:extLst>
          </c:dPt>
          <c:cat>
            <c:strRef>
              <c:f>'000005AU'!$L$8:$L$16</c:f>
              <c:strCache>
                <c:ptCount val="9"/>
                <c:pt idx="0">
                  <c:v>Gnosjö</c:v>
                </c:pt>
                <c:pt idx="1">
                  <c:v>Mullsjö</c:v>
                </c:pt>
                <c:pt idx="2">
                  <c:v>Gislaved</c:v>
                </c:pt>
                <c:pt idx="3">
                  <c:v>Jönköping</c:v>
                </c:pt>
                <c:pt idx="4">
                  <c:v>Värnamo</c:v>
                </c:pt>
                <c:pt idx="5">
                  <c:v>Vetlanda</c:v>
                </c:pt>
                <c:pt idx="6">
                  <c:v>Tranås</c:v>
                </c:pt>
                <c:pt idx="7">
                  <c:v>Länet</c:v>
                </c:pt>
                <c:pt idx="8">
                  <c:v>Riket</c:v>
                </c:pt>
              </c:strCache>
            </c:strRef>
          </c:cat>
          <c:val>
            <c:numRef>
              <c:f>'000005AU'!$AB$8:$AB$16</c:f>
              <c:numCache>
                <c:formatCode>0.0%</c:formatCode>
                <c:ptCount val="9"/>
                <c:pt idx="0">
                  <c:v>0.46399999999999997</c:v>
                </c:pt>
                <c:pt idx="1">
                  <c:v>0.35799999999999998</c:v>
                </c:pt>
                <c:pt idx="2">
                  <c:v>0.47399999999999998</c:v>
                </c:pt>
                <c:pt idx="3">
                  <c:v>0.45200000000000001</c:v>
                </c:pt>
                <c:pt idx="4">
                  <c:v>0.53500000000000003</c:v>
                </c:pt>
                <c:pt idx="5">
                  <c:v>0.44900000000000001</c:v>
                </c:pt>
                <c:pt idx="6">
                  <c:v>0.43900000000000006</c:v>
                </c:pt>
                <c:pt idx="7">
                  <c:v>0.38800000000000001</c:v>
                </c:pt>
                <c:pt idx="8">
                  <c:v>0.35300000000000004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4B8-46F2-83D6-9249E374FC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marker val="1"/>
        <c:smooth val="0"/>
        <c:axId val="575921408"/>
        <c:axId val="575927312"/>
      </c:lineChart>
      <c:catAx>
        <c:axId val="57592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75927312"/>
        <c:crosses val="autoZero"/>
        <c:auto val="1"/>
        <c:lblAlgn val="ctr"/>
        <c:lblOffset val="100"/>
        <c:noMultiLvlLbl val="0"/>
      </c:catAx>
      <c:valAx>
        <c:axId val="575927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7592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Låga betyg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EA6-47E5-85B3-FC5A8684D6FD}"/>
              </c:ext>
            </c:extLst>
          </c:dPt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Blad1!$A$3</c:f>
              <c:strCache>
                <c:ptCount val="1"/>
                <c:pt idx="0">
                  <c:v>kommunens politiker arbetar för kommunens bästa?</c:v>
                </c:pt>
              </c:strCache>
            </c:strRef>
          </c:cat>
          <c:val>
            <c:numRef>
              <c:f>Blad1!$B$3</c:f>
              <c:numCache>
                <c:formatCode>.0</c:formatCode>
                <c:ptCount val="1"/>
                <c:pt idx="0">
                  <c:v>70.7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A6-47E5-85B3-FC5A8684D6FD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Höga betyg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Dev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Blad1!$A$3</c:f>
              <c:strCache>
                <c:ptCount val="1"/>
                <c:pt idx="0">
                  <c:v>kommunens politiker arbetar för kommunens bästa?</c:v>
                </c:pt>
              </c:strCache>
            </c:strRef>
          </c:cat>
          <c:val>
            <c:numRef>
              <c:f>Blad1!$C$3</c:f>
              <c:numCache>
                <c:formatCode>.0</c:formatCode>
                <c:ptCount val="1"/>
                <c:pt idx="0">
                  <c:v>29.3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A6-47E5-85B3-FC5A8684D6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0592752"/>
        <c:axId val="640594720"/>
      </c:barChart>
      <c:catAx>
        <c:axId val="640592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0594720"/>
        <c:crosses val="autoZero"/>
        <c:auto val="1"/>
        <c:lblAlgn val="ctr"/>
        <c:lblOffset val="100"/>
        <c:noMultiLvlLbl val="0"/>
      </c:catAx>
      <c:valAx>
        <c:axId val="64059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059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AECAB-E57F-43F3-AF5F-F9B357D5244A}" type="datetimeFigureOut">
              <a:rPr lang="sv-SE" smtClean="0"/>
              <a:t>2024-02-06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CEBBA-4218-46A0-B0E7-F14573B44E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4517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CEBBA-4218-46A0-B0E7-F14573B44EA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8380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antal som varit i kontakt med äldreomsorgen</a:t>
            </a:r>
            <a:r>
              <a:rPr lang="sv-SE" baseline="0" dirty="0"/>
              <a:t> i enkäten: </a:t>
            </a:r>
          </a:p>
          <a:p>
            <a:r>
              <a:rPr lang="sv-SE" baseline="0" dirty="0"/>
              <a:t>Antal som besvarat frågan: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CEBBA-4218-46A0-B0E7-F14573B44EA0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1178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ECEBBA-4218-46A0-B0E7-F14573B44EA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9638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rubrik 13"/>
          <p:cNvSpPr>
            <a:spLocks noGrp="1"/>
          </p:cNvSpPr>
          <p:nvPr>
            <p:ph type="title"/>
          </p:nvPr>
        </p:nvSpPr>
        <p:spPr>
          <a:xfrm>
            <a:off x="540000" y="1404000"/>
            <a:ext cx="11088000" cy="1008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12"/>
          <p:cNvSpPr>
            <a:spLocks noGrp="1"/>
          </p:cNvSpPr>
          <p:nvPr>
            <p:ph type="body" sz="quarter" idx="10"/>
          </p:nvPr>
        </p:nvSpPr>
        <p:spPr>
          <a:xfrm>
            <a:off x="540001" y="2916238"/>
            <a:ext cx="11088000" cy="1088826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spcAft>
                <a:spcPts val="1200"/>
              </a:spcAft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marL="0" indent="0" algn="ctr">
              <a:spcAft>
                <a:spcPts val="1200"/>
              </a:spcAft>
              <a:buNone/>
              <a:defRPr sz="2400">
                <a:solidFill>
                  <a:schemeClr val="bg1"/>
                </a:solidFill>
              </a:defRPr>
            </a:lvl2pPr>
            <a:lvl3pPr marL="0" indent="0" algn="ctr">
              <a:spcAft>
                <a:spcPts val="1200"/>
              </a:spcAft>
              <a:buNone/>
              <a:defRPr sz="2400">
                <a:solidFill>
                  <a:schemeClr val="bg1"/>
                </a:solidFill>
              </a:defRPr>
            </a:lvl3pPr>
            <a:lvl4pPr marL="0" indent="0" algn="ctr">
              <a:spcAft>
                <a:spcPts val="1200"/>
              </a:spcAft>
              <a:buNone/>
              <a:defRPr sz="2400">
                <a:solidFill>
                  <a:schemeClr val="bg1"/>
                </a:solidFill>
              </a:defRPr>
            </a:lvl4pPr>
            <a:lvl5pPr marL="0" indent="0" algn="ctr">
              <a:spcAft>
                <a:spcPts val="1200"/>
              </a:spcAft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821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bo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540000" y="3924000"/>
            <a:ext cx="7056000" cy="1008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defRPr sz="24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539749" y="1908000"/>
            <a:ext cx="8064000" cy="151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spcAft>
                <a:spcPts val="80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4255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11088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39750" y="1908000"/>
            <a:ext cx="10080000" cy="4032000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1pPr>
            <a:lvl2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2pPr>
            <a:lvl3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3pPr>
            <a:lvl4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4pPr>
            <a:lvl5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02865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11088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39750" y="1908000"/>
            <a:ext cx="10080000" cy="4032000"/>
          </a:xfrm>
          <a:prstGeom prst="rect">
            <a:avLst/>
          </a:prstGeom>
        </p:spPr>
        <p:txBody>
          <a:bodyPr lIns="0" tIns="0" rIns="0" bIns="0"/>
          <a:lstStyle>
            <a:lvl1pPr marL="288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 marL="576000" indent="-288000">
              <a:spcAft>
                <a:spcPts val="800"/>
              </a:spcAft>
              <a:buFont typeface="Gill Sans MT" panose="020B0502020104020203" pitchFamily="34" charset="0"/>
              <a:buChar char="–"/>
              <a:defRPr>
                <a:solidFill>
                  <a:schemeClr val="tx1"/>
                </a:solidFill>
              </a:defRPr>
            </a:lvl2pPr>
            <a:lvl3pPr marL="864000" indent="-288000">
              <a:spcAft>
                <a:spcPts val="800"/>
              </a:spcAft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3pPr>
            <a:lvl4pPr marL="1152000" indent="-288000">
              <a:spcAft>
                <a:spcPts val="800"/>
              </a:spcAft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4pPr>
            <a:lvl5pPr marL="1440000" indent="-288000">
              <a:spcAft>
                <a:spcPts val="800"/>
              </a:spcAft>
              <a:buFont typeface="Gill Sans MT" panose="020B0502020104020203" pitchFamily="34" charset="0"/>
              <a:buChar char="»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75483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gress och punktlist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11088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540000" y="1908000"/>
            <a:ext cx="10080000" cy="4032000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800"/>
              </a:spcAft>
              <a:defRPr>
                <a:solidFill>
                  <a:schemeClr val="tx1"/>
                </a:solidFill>
              </a:defRPr>
            </a:lvl1pPr>
            <a:lvl2pPr marL="576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 marL="576000" indent="0">
              <a:buNone/>
              <a:defRPr/>
            </a:lvl3pPr>
            <a:lvl4pPr marL="1152000" indent="-288000">
              <a:buFont typeface="Arial" pitchFamily="34" charset="0"/>
              <a:buChar char="•"/>
              <a:defRPr/>
            </a:lvl4pPr>
            <a:lvl5pPr marL="1440000" indent="-288000"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848631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- och under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ctrTitle"/>
          </p:nvPr>
        </p:nvSpPr>
        <p:spPr>
          <a:xfrm>
            <a:off x="540000" y="2412000"/>
            <a:ext cx="11088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Underrubrik 2"/>
          <p:cNvSpPr>
            <a:spLocks noGrp="1"/>
          </p:cNvSpPr>
          <p:nvPr>
            <p:ph type="subTitle" idx="1"/>
          </p:nvPr>
        </p:nvSpPr>
        <p:spPr>
          <a:xfrm>
            <a:off x="540000" y="3924000"/>
            <a:ext cx="10080000" cy="1512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Aft>
                <a:spcPts val="80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086727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34223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innehåll och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5544000" cy="151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7" name="Platshållare för bild 2"/>
          <p:cNvSpPr>
            <a:spLocks noGrp="1"/>
          </p:cNvSpPr>
          <p:nvPr>
            <p:ph type="pic" idx="1"/>
          </p:nvPr>
        </p:nvSpPr>
        <p:spPr>
          <a:xfrm>
            <a:off x="6588000" y="396000"/>
            <a:ext cx="5040000" cy="60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8" name="Platshållare för text 2"/>
          <p:cNvSpPr>
            <a:spLocks noGrp="1"/>
          </p:cNvSpPr>
          <p:nvPr>
            <p:ph idx="10" hasCustomPrompt="1"/>
          </p:nvPr>
        </p:nvSpPr>
        <p:spPr>
          <a:xfrm>
            <a:off x="540000" y="2412000"/>
            <a:ext cx="5544000" cy="403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59289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11088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"/>
          </p:nvPr>
        </p:nvSpPr>
        <p:spPr>
          <a:xfrm>
            <a:off x="540000" y="1908000"/>
            <a:ext cx="5040000" cy="453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Aft>
                <a:spcPts val="800"/>
              </a:spcAft>
              <a:defRPr sz="1800">
                <a:solidFill>
                  <a:schemeClr val="tx1"/>
                </a:solidFill>
              </a:defRPr>
            </a:lvl1pPr>
            <a:lvl2pPr marL="576006" indent="-288003">
              <a:spcAft>
                <a:spcPts val="800"/>
              </a:spcAft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864009" indent="-288003">
              <a:spcAft>
                <a:spcPts val="800"/>
              </a:spcAft>
              <a:buFont typeface="Gill Sans MT" panose="020B0502020104020203" pitchFamily="34" charset="0"/>
              <a:buChar char="–"/>
              <a:defRPr sz="1800">
                <a:solidFill>
                  <a:schemeClr val="tx1"/>
                </a:solidFill>
              </a:defRPr>
            </a:lvl3pPr>
            <a:lvl4pPr marL="1152012" indent="-288003">
              <a:spcAft>
                <a:spcPts val="800"/>
              </a:spcAft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4pPr>
            <a:lvl5pPr marL="1440015" indent="-288003">
              <a:spcAft>
                <a:spcPts val="800"/>
              </a:spcAft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innehåll 3"/>
          <p:cNvSpPr>
            <a:spLocks noGrp="1"/>
          </p:cNvSpPr>
          <p:nvPr>
            <p:ph sz="half" idx="2"/>
          </p:nvPr>
        </p:nvSpPr>
        <p:spPr>
          <a:xfrm>
            <a:off x="6084000" y="1908000"/>
            <a:ext cx="5040000" cy="453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Aft>
                <a:spcPts val="800"/>
              </a:spcAft>
              <a:defRPr sz="1800">
                <a:solidFill>
                  <a:schemeClr val="tx1"/>
                </a:solidFill>
              </a:defRPr>
            </a:lvl1pPr>
            <a:lvl2pPr marL="576006" indent="-288003">
              <a:spcAft>
                <a:spcPts val="800"/>
              </a:spcAft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864009" indent="-288003">
              <a:spcAft>
                <a:spcPts val="800"/>
              </a:spcAft>
              <a:buFont typeface="Gill Sans MT" panose="020B0502020104020203" pitchFamily="34" charset="0"/>
              <a:buChar char="–"/>
              <a:defRPr sz="1800">
                <a:solidFill>
                  <a:schemeClr val="tx1"/>
                </a:solidFill>
              </a:defRPr>
            </a:lvl3pPr>
            <a:lvl4pPr marL="1152012" indent="-288003">
              <a:spcAft>
                <a:spcPts val="800"/>
              </a:spcAft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4pPr>
            <a:lvl5pPr marL="1440015" indent="-288003">
              <a:spcAft>
                <a:spcPts val="800"/>
              </a:spcAft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783856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bott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540000" y="3924000"/>
            <a:ext cx="7056000" cy="1008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defRPr sz="2400" b="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539749" y="1908000"/>
            <a:ext cx="8064000" cy="151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spcAft>
                <a:spcPts val="800"/>
              </a:spcAft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1905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3"/>
          <p:cNvSpPr>
            <a:spLocks noGrp="1"/>
          </p:cNvSpPr>
          <p:nvPr>
            <p:ph type="title"/>
          </p:nvPr>
        </p:nvSpPr>
        <p:spPr>
          <a:xfrm>
            <a:off x="540000" y="1404000"/>
            <a:ext cx="11088000" cy="1008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9"/>
          <p:cNvSpPr>
            <a:spLocks noGrp="1"/>
          </p:cNvSpPr>
          <p:nvPr>
            <p:ph type="body" sz="quarter" idx="10"/>
          </p:nvPr>
        </p:nvSpPr>
        <p:spPr>
          <a:xfrm>
            <a:off x="540000" y="2916000"/>
            <a:ext cx="11088000" cy="1512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spcAft>
                <a:spcPts val="1200"/>
              </a:spcAft>
              <a:buNone/>
              <a:defRPr sz="2400">
                <a:solidFill>
                  <a:schemeClr val="bg1"/>
                </a:solidFill>
              </a:defRPr>
            </a:lvl1pPr>
            <a:lvl2pPr marL="0" indent="0" algn="ctr">
              <a:spcAft>
                <a:spcPts val="1200"/>
              </a:spcAft>
              <a:buFontTx/>
              <a:buNone/>
              <a:defRPr sz="2400">
                <a:solidFill>
                  <a:schemeClr val="bg1"/>
                </a:solidFill>
              </a:defRPr>
            </a:lvl2pPr>
            <a:lvl3pPr marL="0" indent="0" algn="ctr">
              <a:spcAft>
                <a:spcPts val="1200"/>
              </a:spcAft>
              <a:buNone/>
              <a:defRPr sz="2400">
                <a:solidFill>
                  <a:schemeClr val="bg1"/>
                </a:solidFill>
              </a:defRPr>
            </a:lvl3pPr>
            <a:lvl4pPr marL="0" indent="0" algn="ctr">
              <a:spcAft>
                <a:spcPts val="1200"/>
              </a:spcAft>
              <a:buNone/>
              <a:defRPr sz="2400">
                <a:solidFill>
                  <a:schemeClr val="bg1"/>
                </a:solidFill>
              </a:defRPr>
            </a:lvl4pPr>
            <a:lvl5pPr marL="0" indent="0" algn="ctr">
              <a:spcAft>
                <a:spcPts val="1200"/>
              </a:spcAft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2880000" y="5932800"/>
            <a:ext cx="3384000" cy="648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400"/>
              </a:lnSpc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1pPr>
            <a:lvl2pPr marL="288003" indent="0" algn="l">
              <a:lnSpc>
                <a:spcPts val="1400"/>
              </a:lnSpc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2pPr>
            <a:lvl3pPr marL="576006" indent="0" algn="l">
              <a:lnSpc>
                <a:spcPts val="1400"/>
              </a:lnSpc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3pPr>
            <a:lvl4pPr marL="864009" indent="0" algn="l">
              <a:lnSpc>
                <a:spcPts val="1400"/>
              </a:lnSpc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4pPr>
            <a:lvl5pPr marL="1152012" indent="0" algn="l">
              <a:lnSpc>
                <a:spcPts val="1400"/>
              </a:lnSpc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425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11088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39750" y="1908000"/>
            <a:ext cx="10080000" cy="4032000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1pPr>
            <a:lvl2pPr marL="0" indent="0"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3pPr>
            <a:lvl4pPr marL="0" indent="0"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4pPr>
            <a:lvl5pPr marL="0" indent="0"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7441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11088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39750" y="1908000"/>
            <a:ext cx="10080000" cy="4032000"/>
          </a:xfrm>
          <a:prstGeom prst="rect">
            <a:avLst/>
          </a:prstGeom>
        </p:spPr>
        <p:txBody>
          <a:bodyPr lIns="0" tIns="0" rIns="0" bIns="0"/>
          <a:lstStyle>
            <a:lvl1pPr marL="288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1pPr>
            <a:lvl2pPr marL="576000" indent="-288000">
              <a:spcAft>
                <a:spcPts val="800"/>
              </a:spcAft>
              <a:buFont typeface="Gill Sans MT" panose="020B0502020104020203" pitchFamily="34" charset="0"/>
              <a:buChar char="–"/>
              <a:defRPr>
                <a:solidFill>
                  <a:schemeClr val="bg1"/>
                </a:solidFill>
              </a:defRPr>
            </a:lvl2pPr>
            <a:lvl3pPr marL="864000" indent="-288000">
              <a:spcAft>
                <a:spcPts val="800"/>
              </a:spcAft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3pPr>
            <a:lvl4pPr marL="1152000" indent="-288000">
              <a:spcAft>
                <a:spcPts val="800"/>
              </a:spcAft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1440000" indent="-288000">
              <a:spcAft>
                <a:spcPts val="800"/>
              </a:spcAft>
              <a:buFont typeface="Gill Sans MT" panose="020B0502020104020203" pitchFamily="34" charset="0"/>
              <a:buChar char="»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9060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gress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11088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540000" y="1908000"/>
            <a:ext cx="10080000" cy="4032000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800"/>
              </a:spcAft>
              <a:defRPr>
                <a:solidFill>
                  <a:schemeClr val="bg1"/>
                </a:solidFill>
              </a:defRPr>
            </a:lvl1pPr>
            <a:lvl2pPr marL="576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76000" indent="0">
              <a:buNone/>
              <a:defRPr/>
            </a:lvl3pPr>
            <a:lvl4pPr marL="1152000" indent="-288000">
              <a:buFont typeface="Arial" pitchFamily="34" charset="0"/>
              <a:buChar char="•"/>
              <a:defRPr/>
            </a:lvl4pPr>
            <a:lvl5pPr marL="1440000" indent="-288000"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1617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- och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ctrTitle"/>
          </p:nvPr>
        </p:nvSpPr>
        <p:spPr>
          <a:xfrm>
            <a:off x="540000" y="2412000"/>
            <a:ext cx="11088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Underrubrik 2"/>
          <p:cNvSpPr>
            <a:spLocks noGrp="1"/>
          </p:cNvSpPr>
          <p:nvPr>
            <p:ph type="subTitle" idx="1"/>
          </p:nvPr>
        </p:nvSpPr>
        <p:spPr>
          <a:xfrm>
            <a:off x="540000" y="3924000"/>
            <a:ext cx="10080000" cy="1512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Aft>
                <a:spcPts val="800"/>
              </a:spcAft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4680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07410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5544000" cy="151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7" name="Platshållare för bild 2"/>
          <p:cNvSpPr>
            <a:spLocks noGrp="1"/>
          </p:cNvSpPr>
          <p:nvPr>
            <p:ph type="pic" idx="1"/>
          </p:nvPr>
        </p:nvSpPr>
        <p:spPr>
          <a:xfrm>
            <a:off x="6588000" y="396000"/>
            <a:ext cx="5040000" cy="60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8" name="Platshållare för text 2"/>
          <p:cNvSpPr>
            <a:spLocks noGrp="1"/>
          </p:cNvSpPr>
          <p:nvPr>
            <p:ph idx="10" hasCustomPrompt="1"/>
          </p:nvPr>
        </p:nvSpPr>
        <p:spPr>
          <a:xfrm>
            <a:off x="540000" y="2412000"/>
            <a:ext cx="5544000" cy="403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5764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11088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"/>
          </p:nvPr>
        </p:nvSpPr>
        <p:spPr>
          <a:xfrm>
            <a:off x="540000" y="1908000"/>
            <a:ext cx="5040000" cy="453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Aft>
                <a:spcPts val="800"/>
              </a:spcAft>
              <a:defRPr sz="1800">
                <a:solidFill>
                  <a:schemeClr val="bg1"/>
                </a:solidFill>
              </a:defRPr>
            </a:lvl1pPr>
            <a:lvl2pPr marL="576006" indent="-288003">
              <a:spcAft>
                <a:spcPts val="8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864009" indent="-288003">
              <a:spcAft>
                <a:spcPts val="800"/>
              </a:spcAft>
              <a:buFont typeface="Gill Sans MT" panose="020B0502020104020203" pitchFamily="34" charset="0"/>
              <a:buChar char="–"/>
              <a:defRPr sz="1800">
                <a:solidFill>
                  <a:schemeClr val="bg1"/>
                </a:solidFill>
              </a:defRPr>
            </a:lvl3pPr>
            <a:lvl4pPr marL="1152012" indent="-288003">
              <a:spcAft>
                <a:spcPts val="800"/>
              </a:spcAft>
              <a:buFont typeface="Courier New" panose="02070309020205020404" pitchFamily="49" charset="0"/>
              <a:buChar char="o"/>
              <a:defRPr sz="1800">
                <a:solidFill>
                  <a:schemeClr val="bg1"/>
                </a:solidFill>
              </a:defRPr>
            </a:lvl4pPr>
            <a:lvl5pPr marL="1440015" indent="-288003">
              <a:spcAft>
                <a:spcPts val="800"/>
              </a:spcAft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innehåll 3"/>
          <p:cNvSpPr>
            <a:spLocks noGrp="1"/>
          </p:cNvSpPr>
          <p:nvPr>
            <p:ph sz="half" idx="2"/>
          </p:nvPr>
        </p:nvSpPr>
        <p:spPr>
          <a:xfrm>
            <a:off x="6084000" y="1908000"/>
            <a:ext cx="5040000" cy="453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Aft>
                <a:spcPts val="800"/>
              </a:spcAft>
              <a:defRPr sz="1800">
                <a:solidFill>
                  <a:schemeClr val="bg1"/>
                </a:solidFill>
              </a:defRPr>
            </a:lvl1pPr>
            <a:lvl2pPr marL="576006" indent="-288003">
              <a:spcAft>
                <a:spcPts val="8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864009" indent="-288003">
              <a:spcAft>
                <a:spcPts val="800"/>
              </a:spcAft>
              <a:buFont typeface="Gill Sans MT" panose="020B0502020104020203" pitchFamily="34" charset="0"/>
              <a:buChar char="–"/>
              <a:defRPr sz="1800">
                <a:solidFill>
                  <a:schemeClr val="bg1"/>
                </a:solidFill>
              </a:defRPr>
            </a:lvl3pPr>
            <a:lvl4pPr marL="1152012" indent="-288003">
              <a:spcAft>
                <a:spcPts val="800"/>
              </a:spcAft>
              <a:buFont typeface="Courier New" panose="02070309020205020404" pitchFamily="49" charset="0"/>
              <a:buChar char="o"/>
              <a:defRPr sz="1800">
                <a:solidFill>
                  <a:schemeClr val="bg1"/>
                </a:solidFill>
              </a:defRPr>
            </a:lvl4pPr>
            <a:lvl5pPr marL="1440015" indent="-288003">
              <a:spcAft>
                <a:spcPts val="800"/>
              </a:spcAft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138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1C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280" y="4687200"/>
            <a:ext cx="1188720" cy="21717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940000"/>
            <a:ext cx="1802130" cy="50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34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9" r:id="rId2"/>
  </p:sldLayoutIdLst>
  <p:txStyles>
    <p:titleStyle>
      <a:lvl1pPr algn="ctr" defTabSz="91441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3" indent="-288003" algn="l" defTabSz="91441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6" indent="-288003" algn="l" defTabSz="914410" rtl="0" eaLnBrk="1" latinLnBrk="0" hangingPunct="1"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9" indent="-288003" algn="l" defTabSz="91441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12" indent="-288003" algn="l" defTabSz="914410" rtl="0" eaLnBrk="1" latinLnBrk="0" hangingPunct="1"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15" indent="-288003" algn="l" defTabSz="914410" rtl="0" eaLnBrk="1" latinLnBrk="0" hangingPunct="1">
        <a:spcBef>
          <a:spcPts val="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26" indent="-228602" algn="l" defTabSz="9144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1" indent="-228602" algn="l" defTabSz="9144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36" indent="-228602" algn="l" defTabSz="9144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1" indent="-228602" algn="l" defTabSz="9144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5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0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5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9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4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29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34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39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8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280" y="4687200"/>
            <a:ext cx="118872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70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xStyles>
    <p:titleStyle>
      <a:lvl1pPr algn="l" defTabSz="91441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10" rtl="0" eaLnBrk="1" latinLnBrk="0" hangingPunct="1">
        <a:spcBef>
          <a:spcPts val="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6" indent="-288003" algn="l" defTabSz="914410" rtl="0" eaLnBrk="1" latinLnBrk="0" hangingPunct="1"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9" indent="-288003" algn="l" defTabSz="91441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12" indent="-288003" algn="l" defTabSz="914410" rtl="0" eaLnBrk="1" latinLnBrk="0" hangingPunct="1"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15" indent="-288003" algn="l" defTabSz="914410" rtl="0" eaLnBrk="1" latinLnBrk="0" hangingPunct="1">
        <a:spcBef>
          <a:spcPts val="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26" indent="-228602" algn="l" defTabSz="9144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1" indent="-228602" algn="l" defTabSz="9144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36" indent="-228602" algn="l" defTabSz="9144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1" indent="-228602" algn="l" defTabSz="9144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5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0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5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9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4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29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34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39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5200" y="4687200"/>
            <a:ext cx="118872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3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</p:sldLayoutIdLst>
  <p:txStyles>
    <p:titleStyle>
      <a:lvl1pPr algn="l" defTabSz="91441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10" rtl="0" eaLnBrk="1" latinLnBrk="0" hangingPunct="1">
        <a:spcBef>
          <a:spcPts val="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6" indent="-288003" algn="l" defTabSz="914410" rtl="0" eaLnBrk="1" latinLnBrk="0" hangingPunct="1"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9" indent="-288003" algn="l" defTabSz="91441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12" indent="-288003" algn="l" defTabSz="914410" rtl="0" eaLnBrk="1" latinLnBrk="0" hangingPunct="1"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15" indent="-288003" algn="l" defTabSz="914410" rtl="0" eaLnBrk="1" latinLnBrk="0" hangingPunct="1">
        <a:spcBef>
          <a:spcPts val="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26" indent="-228602" algn="l" defTabSz="9144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1" indent="-228602" algn="l" defTabSz="9144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36" indent="-228602" algn="l" defTabSz="9144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1" indent="-228602" algn="l" defTabSz="9144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5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0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5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9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4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29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34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39" algn="l" defTabSz="9144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6" Type="http://schemas.openxmlformats.org/officeDocument/2006/relationships/chart" Target="../charts/chart2.xml"/><Relationship Id="rId5" Type="http://schemas.openxmlformats.org/officeDocument/2006/relationships/image" Target="../media/image15.sv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5.xml"/><Relationship Id="rId3" Type="http://schemas.openxmlformats.org/officeDocument/2006/relationships/chart" Target="../charts/chart10.xml"/><Relationship Id="rId7" Type="http://schemas.openxmlformats.org/officeDocument/2006/relationships/chart" Target="../charts/chart14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Relationship Id="rId9" Type="http://schemas.openxmlformats.org/officeDocument/2006/relationships/chart" Target="../charts/chart1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3.xml"/><Relationship Id="rId3" Type="http://schemas.openxmlformats.org/officeDocument/2006/relationships/chart" Target="../charts/chart18.xml"/><Relationship Id="rId7" Type="http://schemas.openxmlformats.org/officeDocument/2006/relationships/chart" Target="../charts/chart22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1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Relationship Id="rId9" Type="http://schemas.openxmlformats.org/officeDocument/2006/relationships/chart" Target="../charts/char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5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Medborgarundersökning 2023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31 januari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654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upp 44"/>
          <p:cNvGrpSpPr/>
          <p:nvPr/>
        </p:nvGrpSpPr>
        <p:grpSpPr>
          <a:xfrm>
            <a:off x="17220450" y="1083977"/>
            <a:ext cx="1736058" cy="2055599"/>
            <a:chOff x="9316216" y="1151223"/>
            <a:chExt cx="1736058" cy="2055599"/>
          </a:xfrm>
        </p:grpSpPr>
        <p:sp>
          <p:nvSpPr>
            <p:cNvPr id="36" name="textruta 35"/>
            <p:cNvSpPr txBox="1"/>
            <p:nvPr/>
          </p:nvSpPr>
          <p:spPr>
            <a:xfrm>
              <a:off x="9316216" y="2745157"/>
              <a:ext cx="17360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Gill Sans MT"/>
                  <a:ea typeface="+mn-ea"/>
                  <a:cs typeface="+mn-cs"/>
                </a:rPr>
                <a:t>Förtroende</a:t>
              </a:r>
            </a:p>
          </p:txBody>
        </p:sp>
        <p:grpSp>
          <p:nvGrpSpPr>
            <p:cNvPr id="16" name="Grupp 15"/>
            <p:cNvGrpSpPr/>
            <p:nvPr/>
          </p:nvGrpSpPr>
          <p:grpSpPr>
            <a:xfrm>
              <a:off x="9536012" y="1151223"/>
              <a:ext cx="1296144" cy="1296144"/>
              <a:chOff x="9536012" y="1151223"/>
              <a:chExt cx="1296144" cy="1296144"/>
            </a:xfrm>
          </p:grpSpPr>
          <p:sp>
            <p:nvSpPr>
              <p:cNvPr id="22" name="Ellips 21"/>
              <p:cNvSpPr/>
              <p:nvPr/>
            </p:nvSpPr>
            <p:spPr>
              <a:xfrm>
                <a:off x="9536012" y="1151223"/>
                <a:ext cx="1296144" cy="1296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pic>
            <p:nvPicPr>
              <p:cNvPr id="41" name="Bild 11" descr="Viral kontur">
                <a:extLst>
                  <a:ext uri="{FF2B5EF4-FFF2-40B4-BE49-F238E27FC236}">
                    <a16:creationId xmlns:a16="http://schemas.microsoft.com/office/drawing/2014/main" id="{215FBE4C-A87E-5206-36A7-E5D440711A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801888" y="1434180"/>
                <a:ext cx="756000" cy="756000"/>
              </a:xfrm>
              <a:prstGeom prst="rect">
                <a:avLst/>
              </a:prstGeom>
            </p:spPr>
          </p:pic>
        </p:grpSp>
      </p:grpSp>
      <p:grpSp>
        <p:nvGrpSpPr>
          <p:cNvPr id="33" name="Grupp 32"/>
          <p:cNvGrpSpPr/>
          <p:nvPr/>
        </p:nvGrpSpPr>
        <p:grpSpPr>
          <a:xfrm>
            <a:off x="12432704" y="1092469"/>
            <a:ext cx="3168352" cy="2125839"/>
            <a:chOff x="4528470" y="1159715"/>
            <a:chExt cx="3168352" cy="2125839"/>
          </a:xfrm>
        </p:grpSpPr>
        <p:sp>
          <p:nvSpPr>
            <p:cNvPr id="35" name="textruta 34"/>
            <p:cNvSpPr txBox="1"/>
            <p:nvPr/>
          </p:nvSpPr>
          <p:spPr>
            <a:xfrm>
              <a:off x="4528470" y="2762334"/>
              <a:ext cx="31683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ill Sans MT"/>
                </a:rPr>
                <a:t>Gislaved som plats</a:t>
              </a:r>
              <a:endPara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grpSp>
          <p:nvGrpSpPr>
            <p:cNvPr id="11" name="Grupp 10"/>
            <p:cNvGrpSpPr/>
            <p:nvPr/>
          </p:nvGrpSpPr>
          <p:grpSpPr>
            <a:xfrm>
              <a:off x="5464412" y="1159715"/>
              <a:ext cx="1296144" cy="1296144"/>
              <a:chOff x="5464412" y="1159715"/>
              <a:chExt cx="1296144" cy="1296144"/>
            </a:xfrm>
          </p:grpSpPr>
          <p:sp>
            <p:nvSpPr>
              <p:cNvPr id="21" name="Ellips 20"/>
              <p:cNvSpPr/>
              <p:nvPr/>
            </p:nvSpPr>
            <p:spPr>
              <a:xfrm>
                <a:off x="5464412" y="1159715"/>
                <a:ext cx="1296144" cy="1296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pic>
            <p:nvPicPr>
              <p:cNvPr id="43" name="Bild 12" descr="Kvarter kontur">
                <a:extLst>
                  <a:ext uri="{FF2B5EF4-FFF2-40B4-BE49-F238E27FC236}">
                    <a16:creationId xmlns:a16="http://schemas.microsoft.com/office/drawing/2014/main" id="{6A4C976D-0D82-067B-0C82-FAD0640C79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=""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655284" y="1342095"/>
                <a:ext cx="914400" cy="914400"/>
              </a:xfrm>
              <a:prstGeom prst="rect">
                <a:avLst/>
              </a:prstGeom>
            </p:spPr>
          </p:pic>
        </p:grpSp>
      </p:grpSp>
      <p:sp>
        <p:nvSpPr>
          <p:cNvPr id="3" name="Rektangel 2"/>
          <p:cNvSpPr/>
          <p:nvPr/>
        </p:nvSpPr>
        <p:spPr>
          <a:xfrm>
            <a:off x="1631504" y="151022"/>
            <a:ext cx="97706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400" dirty="0"/>
              <a:t>Andel som tycker att kommunen sköter sina </a:t>
            </a:r>
            <a:br>
              <a:rPr lang="sv-SE" sz="2400" dirty="0"/>
            </a:br>
            <a:r>
              <a:rPr lang="sv-SE" sz="2400" dirty="0"/>
              <a:t>olika verksamheter ”ganska bra” eller ”mycket bra”</a:t>
            </a:r>
          </a:p>
        </p:txBody>
      </p:sp>
      <p:graphicFrame>
        <p:nvGraphicFramePr>
          <p:cNvPr id="17" name="Diagram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905054"/>
              </p:ext>
            </p:extLst>
          </p:nvPr>
        </p:nvGraphicFramePr>
        <p:xfrm>
          <a:off x="0" y="1366934"/>
          <a:ext cx="12158436" cy="549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9531003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 uiExpand="1">
        <p:bldSub>
          <a:bldChart bld="category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23392" y="2492896"/>
            <a:ext cx="10657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v-SE" sz="3600" b="1" dirty="0"/>
              <a:t>Hur tycker du följande fungerar i din kommun?</a:t>
            </a:r>
            <a:r>
              <a:rPr lang="sv-SE" sz="3600" dirty="0"/>
              <a:t/>
            </a:r>
            <a:br>
              <a:rPr lang="sv-SE" sz="3600" dirty="0"/>
            </a:br>
            <a:r>
              <a:rPr lang="sv-SE" sz="2800" dirty="0"/>
              <a:t>Andel som svarat ”ganska bra” eller ”mycket bra”</a:t>
            </a:r>
          </a:p>
        </p:txBody>
      </p:sp>
    </p:spTree>
    <p:extLst>
      <p:ext uri="{BB962C8B-B14F-4D97-AF65-F5344CB8AC3E}">
        <p14:creationId xmlns:p14="http://schemas.microsoft.com/office/powerpoint/2010/main" val="13188968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ruta 64"/>
          <p:cNvSpPr txBox="1"/>
          <p:nvPr/>
        </p:nvSpPr>
        <p:spPr>
          <a:xfrm>
            <a:off x="695400" y="332656"/>
            <a:ext cx="10657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v-SE" sz="3600" b="1" dirty="0"/>
              <a:t>Hur tycker du följande fungerar i din kommun?</a:t>
            </a:r>
            <a:r>
              <a:rPr lang="sv-SE" sz="3600" dirty="0"/>
              <a:t/>
            </a:r>
            <a:br>
              <a:rPr lang="sv-SE" sz="3600" dirty="0"/>
            </a:br>
            <a:r>
              <a:rPr lang="sv-SE" sz="2800" dirty="0"/>
              <a:t>Andel som svarat ”ganska bra” eller ”mycket bra”</a:t>
            </a: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8122913"/>
              </p:ext>
            </p:extLst>
          </p:nvPr>
        </p:nvGraphicFramePr>
        <p:xfrm>
          <a:off x="-96688" y="1628800"/>
          <a:ext cx="1228868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4160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ruta 64"/>
          <p:cNvSpPr txBox="1"/>
          <p:nvPr/>
        </p:nvSpPr>
        <p:spPr>
          <a:xfrm>
            <a:off x="1919536" y="332656"/>
            <a:ext cx="81730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Gill Sans MT"/>
                <a:ea typeface="+mn-ea"/>
                <a:cs typeface="+mn-cs"/>
              </a:rPr>
              <a:t>Andel som tycker</a:t>
            </a:r>
            <a:r>
              <a:rPr kumimoji="0" lang="sv-SE" sz="3600" i="0" u="none" strike="noStrike" kern="1200" cap="none" spc="0" normalizeH="0" noProof="0" dirty="0">
                <a:ln>
                  <a:noFill/>
                </a:ln>
                <a:uLnTx/>
                <a:uFillTx/>
                <a:latin typeface="Gill Sans MT"/>
                <a:ea typeface="+mn-ea"/>
                <a:cs typeface="+mn-cs"/>
              </a:rPr>
              <a:t> </a:t>
            </a:r>
            <a:r>
              <a:rPr lang="sv-SE" sz="3600" b="1" noProof="0" dirty="0">
                <a:latin typeface="Gill Sans MT"/>
              </a:rPr>
              <a:t>ä</a:t>
            </a:r>
            <a:r>
              <a:rPr lang="sv-SE" sz="3600" b="1" dirty="0" err="1">
                <a:latin typeface="Gill Sans MT"/>
              </a:rPr>
              <a:t>ldreomsorgen</a:t>
            </a:r>
            <a:r>
              <a:rPr kumimoji="0" lang="sv-SE" sz="3600" i="0" u="none" strike="noStrike" kern="1200" cap="none" spc="0" normalizeH="0" noProof="0" dirty="0">
                <a:ln>
                  <a:noFill/>
                </a:ln>
                <a:uLnTx/>
                <a:uFillTx/>
                <a:latin typeface="Gill Sans MT"/>
                <a:ea typeface="+mn-ea"/>
                <a:cs typeface="+mn-cs"/>
              </a:rPr>
              <a:t> fungerar ganska bra eller mycket bra</a:t>
            </a:r>
            <a:endParaRPr kumimoji="0" lang="sv-SE" sz="3600" i="0" u="none" strike="noStrike" kern="1200" cap="none" spc="0" normalizeH="0" baseline="0" noProof="0" dirty="0">
              <a:ln>
                <a:noFill/>
              </a:ln>
              <a:uLnTx/>
              <a:uFillTx/>
              <a:latin typeface="Gill Sans MT"/>
              <a:ea typeface="+mn-ea"/>
              <a:cs typeface="+mn-cs"/>
            </a:endParaRP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624157"/>
              </p:ext>
            </p:extLst>
          </p:nvPr>
        </p:nvGraphicFramePr>
        <p:xfrm>
          <a:off x="0" y="1628800"/>
          <a:ext cx="12191999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03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971958"/>
              </p:ext>
            </p:extLst>
          </p:nvPr>
        </p:nvGraphicFramePr>
        <p:xfrm>
          <a:off x="461962" y="-1"/>
          <a:ext cx="11730038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855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category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ruta 64"/>
          <p:cNvSpPr txBox="1"/>
          <p:nvPr/>
        </p:nvSpPr>
        <p:spPr>
          <a:xfrm>
            <a:off x="2351584" y="3284984"/>
            <a:ext cx="8424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4400" dirty="0" smtClean="0"/>
              <a:t>Deltagande och inflytande</a:t>
            </a:r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28796057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79376" y="-264587"/>
            <a:ext cx="11088000" cy="1008000"/>
          </a:xfrm>
        </p:spPr>
        <p:txBody>
          <a:bodyPr/>
          <a:lstStyle/>
          <a:p>
            <a:r>
              <a:rPr lang="sv-SE" dirty="0" smtClean="0"/>
              <a:t>Vad tycker du om…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486660" y="1051509"/>
            <a:ext cx="11874035" cy="4032000"/>
          </a:xfrm>
        </p:spPr>
        <p:txBody>
          <a:bodyPr/>
          <a:lstStyle/>
          <a:p>
            <a:r>
              <a:rPr lang="sv-SE" sz="2400" dirty="0"/>
              <a:t>möjligheterna som kommunens invånare har att påverka inom de kommunala verksamheterna? (t.ex. genom brukarråd, föräldraråd</a:t>
            </a:r>
            <a:r>
              <a:rPr lang="sv-SE" sz="2400" dirty="0" smtClean="0"/>
              <a:t>)</a:t>
            </a:r>
          </a:p>
          <a:p>
            <a:endParaRPr lang="sv-SE" sz="2400" dirty="0"/>
          </a:p>
          <a:p>
            <a:r>
              <a:rPr lang="sv-SE" sz="2400" dirty="0"/>
              <a:t>möjligheterna som kommunens invånare har att påverka innehållet i politiska beslut</a:t>
            </a:r>
            <a:r>
              <a:rPr lang="sv-SE" sz="2400" dirty="0" smtClean="0"/>
              <a:t>?</a:t>
            </a:r>
          </a:p>
          <a:p>
            <a:endParaRPr lang="sv-SE" sz="2400" dirty="0"/>
          </a:p>
          <a:p>
            <a:r>
              <a:rPr lang="sv-SE" sz="2400" dirty="0"/>
              <a:t>möjligheterna som kommunens invånare har att delta aktivt i arbetet med utveckling av kommunen? (t.ex. medborgardialoger, samråd)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7189549" y="4077072"/>
            <a:ext cx="49685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Svarsalternativ</a:t>
            </a:r>
            <a:r>
              <a:rPr lang="sv-SE" dirty="0"/>
              <a:t>:</a:t>
            </a:r>
          </a:p>
          <a:p>
            <a:endParaRPr lang="sv-SE" dirty="0"/>
          </a:p>
          <a:p>
            <a:r>
              <a:rPr lang="sv-SE" dirty="0"/>
              <a:t>Mycket dåligt</a:t>
            </a:r>
          </a:p>
          <a:p>
            <a:endParaRPr lang="sv-SE" dirty="0"/>
          </a:p>
          <a:p>
            <a:r>
              <a:rPr lang="sv-SE" dirty="0"/>
              <a:t>Ganska dåligt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Ganska bra</a:t>
            </a:r>
          </a:p>
          <a:p>
            <a:endParaRPr lang="sv-SE" dirty="0"/>
          </a:p>
          <a:p>
            <a:r>
              <a:rPr lang="sv-SE" dirty="0"/>
              <a:t>Mycket bra</a:t>
            </a:r>
          </a:p>
        </p:txBody>
      </p:sp>
      <p:sp>
        <p:nvSpPr>
          <p:cNvPr id="6" name="Vänster klammerparentes 5"/>
          <p:cNvSpPr/>
          <p:nvPr/>
        </p:nvSpPr>
        <p:spPr>
          <a:xfrm>
            <a:off x="6907503" y="4651461"/>
            <a:ext cx="288032" cy="864096"/>
          </a:xfrm>
          <a:prstGeom prst="leftBrace">
            <a:avLst/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Vänster klammerparentes 6"/>
          <p:cNvSpPr/>
          <p:nvPr/>
        </p:nvSpPr>
        <p:spPr>
          <a:xfrm>
            <a:off x="6901517" y="5763926"/>
            <a:ext cx="288032" cy="864096"/>
          </a:xfrm>
          <a:prstGeom prst="leftBrace">
            <a:avLst/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5500354" y="489884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Låga betyg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5526661" y="60113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höga betyg</a:t>
            </a:r>
          </a:p>
        </p:txBody>
      </p:sp>
    </p:spTree>
    <p:extLst>
      <p:ext uri="{BB962C8B-B14F-4D97-AF65-F5344CB8AC3E}">
        <p14:creationId xmlns:p14="http://schemas.microsoft.com/office/powerpoint/2010/main" val="142198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3353" y="396000"/>
            <a:ext cx="11364647" cy="800752"/>
          </a:xfrm>
        </p:spPr>
        <p:txBody>
          <a:bodyPr/>
          <a:lstStyle/>
          <a:p>
            <a:r>
              <a:rPr lang="sv-SE" dirty="0" smtClean="0"/>
              <a:t>Andel som tycker att </a:t>
            </a:r>
            <a:r>
              <a:rPr lang="sv-SE" dirty="0"/>
              <a:t>möjligheterna som kommunens invånare har att påverka inom de kommunala verksamheterna? (t.ex. genom brukarråd, föräldraråd</a:t>
            </a:r>
            <a:r>
              <a:rPr lang="sv-SE" dirty="0" smtClean="0"/>
              <a:t>) är </a:t>
            </a:r>
            <a:r>
              <a:rPr lang="sv-SE" b="1" dirty="0" smtClean="0"/>
              <a:t>ganska bra</a:t>
            </a:r>
            <a:r>
              <a:rPr lang="sv-SE" dirty="0" smtClean="0"/>
              <a:t> eller </a:t>
            </a:r>
            <a:r>
              <a:rPr lang="sv-SE" b="1" dirty="0" smtClean="0"/>
              <a:t>mycket bra</a:t>
            </a:r>
            <a:endParaRPr lang="sv-SE" b="1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514049"/>
              </p:ext>
            </p:extLst>
          </p:nvPr>
        </p:nvGraphicFramePr>
        <p:xfrm>
          <a:off x="1" y="1367961"/>
          <a:ext cx="12192000" cy="5490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26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category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3353" y="396000"/>
            <a:ext cx="11364647" cy="800752"/>
          </a:xfrm>
        </p:spPr>
        <p:txBody>
          <a:bodyPr/>
          <a:lstStyle/>
          <a:p>
            <a:r>
              <a:rPr lang="sv-SE" dirty="0" smtClean="0"/>
              <a:t>Andel som tycker att </a:t>
            </a:r>
            <a:r>
              <a:rPr lang="sv-SE" dirty="0"/>
              <a:t>möjligheterna som kommunens invånare har att påverka innehållet i politiska </a:t>
            </a:r>
            <a:r>
              <a:rPr lang="sv-SE" dirty="0" smtClean="0"/>
              <a:t>beslut är </a:t>
            </a:r>
            <a:r>
              <a:rPr lang="sv-SE" b="1" dirty="0" smtClean="0"/>
              <a:t>ganska bra</a:t>
            </a:r>
            <a:r>
              <a:rPr lang="sv-SE" dirty="0" smtClean="0"/>
              <a:t> eller </a:t>
            </a:r>
            <a:r>
              <a:rPr lang="sv-SE" b="1" dirty="0" smtClean="0"/>
              <a:t>mycket bra</a:t>
            </a:r>
            <a:endParaRPr lang="sv-SE" dirty="0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087866"/>
              </p:ext>
            </p:extLst>
          </p:nvPr>
        </p:nvGraphicFramePr>
        <p:xfrm>
          <a:off x="407368" y="1340768"/>
          <a:ext cx="1058517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305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3353" y="396000"/>
            <a:ext cx="11737303" cy="800752"/>
          </a:xfrm>
        </p:spPr>
        <p:txBody>
          <a:bodyPr/>
          <a:lstStyle/>
          <a:p>
            <a:r>
              <a:rPr lang="sv-SE" dirty="0" smtClean="0"/>
              <a:t>Andel som tycker att möjligheterna </a:t>
            </a:r>
            <a:r>
              <a:rPr lang="sv-SE" dirty="0"/>
              <a:t>som kommunens invånare har att delta aktivt i arbetet med utveckling av </a:t>
            </a:r>
            <a:r>
              <a:rPr lang="sv-SE" dirty="0" smtClean="0"/>
              <a:t>kommunen </a:t>
            </a:r>
            <a:r>
              <a:rPr lang="sv-SE" dirty="0"/>
              <a:t>(t.ex. medborgardialoger, samråd</a:t>
            </a:r>
            <a:r>
              <a:rPr lang="sv-SE" dirty="0" smtClean="0"/>
              <a:t>)</a:t>
            </a:r>
            <a:r>
              <a:rPr lang="sv-SE" dirty="0"/>
              <a:t> </a:t>
            </a:r>
            <a:r>
              <a:rPr lang="sv-SE" dirty="0" smtClean="0"/>
              <a:t>är </a:t>
            </a:r>
            <a:r>
              <a:rPr lang="sv-SE" b="1" dirty="0" smtClean="0"/>
              <a:t>ganska bra</a:t>
            </a:r>
            <a:r>
              <a:rPr lang="sv-SE" dirty="0" smtClean="0"/>
              <a:t> eller </a:t>
            </a:r>
            <a:r>
              <a:rPr lang="sv-SE" b="1" dirty="0" smtClean="0"/>
              <a:t>mycket bra</a:t>
            </a:r>
            <a:endParaRPr lang="sv-SE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952189"/>
              </p:ext>
            </p:extLst>
          </p:nvPr>
        </p:nvGraphicFramePr>
        <p:xfrm>
          <a:off x="0" y="1367961"/>
          <a:ext cx="12191999" cy="5490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381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40000" y="396000"/>
            <a:ext cx="11088000" cy="440712"/>
          </a:xfrm>
        </p:spPr>
        <p:txBody>
          <a:bodyPr/>
          <a:lstStyle/>
          <a:p>
            <a:r>
              <a:rPr lang="sv-SE" sz="3600" dirty="0"/>
              <a:t>SCBs Medborgarundersökning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sz="3200" dirty="0"/>
              <a:t>Enkätundersökning som försöker visa invånarnas </a:t>
            </a:r>
            <a:r>
              <a:rPr lang="sv-SE" sz="3200" b="1" dirty="0"/>
              <a:t>syn på</a:t>
            </a:r>
            <a:r>
              <a:rPr lang="sv-SE" sz="3200" dirty="0"/>
              <a:t>:</a:t>
            </a:r>
          </a:p>
          <a:p>
            <a:endParaRPr lang="sv-SE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Gislaved som plats att bo på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Tillgång till samhällsservice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Kommunens verksamheter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Förtroende, inflytande och deltagande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3200" dirty="0"/>
          </a:p>
          <a:p>
            <a:r>
              <a:rPr lang="sv-SE" sz="3200" dirty="0"/>
              <a:t>Totalt 413 svarande (svarsfrekvens 35 procent)</a:t>
            </a:r>
          </a:p>
        </p:txBody>
      </p:sp>
    </p:spTree>
    <p:extLst>
      <p:ext uri="{BB962C8B-B14F-4D97-AF65-F5344CB8AC3E}">
        <p14:creationId xmlns:p14="http://schemas.microsoft.com/office/powerpoint/2010/main" val="292631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ruta 64"/>
          <p:cNvSpPr txBox="1"/>
          <p:nvPr/>
        </p:nvSpPr>
        <p:spPr>
          <a:xfrm>
            <a:off x="2351584" y="3284984"/>
            <a:ext cx="8424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4400" dirty="0"/>
              <a:t>Förtroende och inflytande</a:t>
            </a:r>
          </a:p>
        </p:txBody>
      </p:sp>
    </p:spTree>
    <p:extLst>
      <p:ext uri="{BB962C8B-B14F-4D97-AF65-F5344CB8AC3E}">
        <p14:creationId xmlns:p14="http://schemas.microsoft.com/office/powerpoint/2010/main" val="25753214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113020" y="2420888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/>
              <a:t>Upplever du att...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2312491" y="4461906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Svarsalternativ: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inte alls </a:t>
            </a:r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till viss del 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till stor del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Helt och hållet </a:t>
            </a:r>
          </a:p>
        </p:txBody>
      </p:sp>
      <p:sp>
        <p:nvSpPr>
          <p:cNvPr id="10" name="Vänster klammerparentes 9"/>
          <p:cNvSpPr/>
          <p:nvPr/>
        </p:nvSpPr>
        <p:spPr>
          <a:xfrm>
            <a:off x="1824988" y="4822522"/>
            <a:ext cx="288032" cy="504056"/>
          </a:xfrm>
          <a:prstGeom prst="leftBrace">
            <a:avLst/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Vänster klammerparentes 10"/>
          <p:cNvSpPr/>
          <p:nvPr/>
        </p:nvSpPr>
        <p:spPr>
          <a:xfrm>
            <a:off x="1824988" y="5622572"/>
            <a:ext cx="288032" cy="471711"/>
          </a:xfrm>
          <a:prstGeom prst="leftBrace">
            <a:avLst/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11"/>
          <p:cNvSpPr txBox="1"/>
          <p:nvPr/>
        </p:nvSpPr>
        <p:spPr>
          <a:xfrm>
            <a:off x="528844" y="484807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Låga betyg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520427" y="567376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höga betyg</a:t>
            </a:r>
          </a:p>
        </p:txBody>
      </p:sp>
    </p:spTree>
    <p:extLst>
      <p:ext uri="{BB962C8B-B14F-4D97-AF65-F5344CB8AC3E}">
        <p14:creationId xmlns:p14="http://schemas.microsoft.com/office/powerpoint/2010/main" val="362699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7237360"/>
              </p:ext>
            </p:extLst>
          </p:nvPr>
        </p:nvGraphicFramePr>
        <p:xfrm>
          <a:off x="3872463" y="1144515"/>
          <a:ext cx="6120000" cy="6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2225308"/>
              </p:ext>
            </p:extLst>
          </p:nvPr>
        </p:nvGraphicFramePr>
        <p:xfrm>
          <a:off x="3860153" y="1826331"/>
          <a:ext cx="6120000" cy="6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ktangel 5"/>
          <p:cNvSpPr/>
          <p:nvPr/>
        </p:nvSpPr>
        <p:spPr>
          <a:xfrm>
            <a:off x="12714" y="1141878"/>
            <a:ext cx="27954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kommunens politiker arbetar för kommunens bästa?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2576318" y="1149852"/>
            <a:ext cx="157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Kommunen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2576318" y="1826330"/>
            <a:ext cx="157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Riket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10272464" y="1636848"/>
            <a:ext cx="1128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Ja</a:t>
            </a:r>
          </a:p>
        </p:txBody>
      </p:sp>
      <p:graphicFrame>
        <p:nvGraphicFramePr>
          <p:cNvPr id="11" name="Diagra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1475930"/>
              </p:ext>
            </p:extLst>
          </p:nvPr>
        </p:nvGraphicFramePr>
        <p:xfrm>
          <a:off x="3873166" y="2587147"/>
          <a:ext cx="6120000" cy="6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021457"/>
              </p:ext>
            </p:extLst>
          </p:nvPr>
        </p:nvGraphicFramePr>
        <p:xfrm>
          <a:off x="3860153" y="3230617"/>
          <a:ext cx="6120000" cy="6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ruta 12"/>
          <p:cNvSpPr txBox="1"/>
          <p:nvPr/>
        </p:nvSpPr>
        <p:spPr>
          <a:xfrm>
            <a:off x="2575745" y="2671413"/>
            <a:ext cx="157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Kommunen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2575745" y="3347891"/>
            <a:ext cx="157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Riket</a:t>
            </a:r>
          </a:p>
        </p:txBody>
      </p:sp>
      <p:sp>
        <p:nvSpPr>
          <p:cNvPr id="15" name="Rektangel 14"/>
          <p:cNvSpPr/>
          <p:nvPr/>
        </p:nvSpPr>
        <p:spPr>
          <a:xfrm>
            <a:off x="-11537" y="2653566"/>
            <a:ext cx="23575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Kommunens politiker är ansvarstagande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  <a:r>
              <a:rPr lang="sv-SE" dirty="0"/>
              <a:t> 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10286222" y="3040745"/>
            <a:ext cx="578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Ja</a:t>
            </a:r>
          </a:p>
        </p:txBody>
      </p:sp>
      <p:graphicFrame>
        <p:nvGraphicFramePr>
          <p:cNvPr id="19" name="Diagram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0589437"/>
              </p:ext>
            </p:extLst>
          </p:nvPr>
        </p:nvGraphicFramePr>
        <p:xfrm>
          <a:off x="3872463" y="4041239"/>
          <a:ext cx="6120000" cy="6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Diagram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229452"/>
              </p:ext>
            </p:extLst>
          </p:nvPr>
        </p:nvGraphicFramePr>
        <p:xfrm>
          <a:off x="3872463" y="4851861"/>
          <a:ext cx="6120000" cy="6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textruta 20"/>
          <p:cNvSpPr txBox="1"/>
          <p:nvPr/>
        </p:nvSpPr>
        <p:spPr>
          <a:xfrm>
            <a:off x="2575745" y="4098472"/>
            <a:ext cx="157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Kommunen</a:t>
            </a:r>
          </a:p>
        </p:txBody>
      </p:sp>
      <p:sp>
        <p:nvSpPr>
          <p:cNvPr id="22" name="textruta 21"/>
          <p:cNvSpPr txBox="1"/>
          <p:nvPr/>
        </p:nvSpPr>
        <p:spPr>
          <a:xfrm>
            <a:off x="2575745" y="4774950"/>
            <a:ext cx="157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Riket</a:t>
            </a:r>
          </a:p>
        </p:txBody>
      </p:sp>
      <p:sp>
        <p:nvSpPr>
          <p:cNvPr id="25" name="Rektangel 24"/>
          <p:cNvSpPr/>
          <p:nvPr/>
        </p:nvSpPr>
        <p:spPr>
          <a:xfrm>
            <a:off x="12714" y="4046157"/>
            <a:ext cx="25872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kommunens politiker är lyhörda till invånarnas tankar och idéer kring kommunen och dess verksamheter?</a:t>
            </a:r>
          </a:p>
        </p:txBody>
      </p:sp>
      <p:sp>
        <p:nvSpPr>
          <p:cNvPr id="26" name="textruta 25"/>
          <p:cNvSpPr txBox="1"/>
          <p:nvPr/>
        </p:nvSpPr>
        <p:spPr>
          <a:xfrm>
            <a:off x="10122353" y="4444642"/>
            <a:ext cx="71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Nej</a:t>
            </a:r>
          </a:p>
        </p:txBody>
      </p:sp>
      <p:sp>
        <p:nvSpPr>
          <p:cNvPr id="27" name="textruta 26"/>
          <p:cNvSpPr txBox="1"/>
          <p:nvPr/>
        </p:nvSpPr>
        <p:spPr>
          <a:xfrm>
            <a:off x="8234091" y="32316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Höga betyg</a:t>
            </a:r>
          </a:p>
        </p:txBody>
      </p:sp>
      <p:sp>
        <p:nvSpPr>
          <p:cNvPr id="28" name="Rektangel 27"/>
          <p:cNvSpPr/>
          <p:nvPr/>
        </p:nvSpPr>
        <p:spPr>
          <a:xfrm>
            <a:off x="8067926" y="397657"/>
            <a:ext cx="216000" cy="216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textruta 28"/>
          <p:cNvSpPr txBox="1"/>
          <p:nvPr/>
        </p:nvSpPr>
        <p:spPr>
          <a:xfrm>
            <a:off x="5525473" y="32037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Låga betyg</a:t>
            </a:r>
          </a:p>
        </p:txBody>
      </p:sp>
      <p:sp>
        <p:nvSpPr>
          <p:cNvPr id="30" name="Rektangel 29"/>
          <p:cNvSpPr/>
          <p:nvPr/>
        </p:nvSpPr>
        <p:spPr>
          <a:xfrm>
            <a:off x="5359308" y="394869"/>
            <a:ext cx="216000" cy="216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33" name="Diagram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4536855"/>
              </p:ext>
            </p:extLst>
          </p:nvPr>
        </p:nvGraphicFramePr>
        <p:xfrm>
          <a:off x="3860153" y="5576772"/>
          <a:ext cx="6120000" cy="6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4" name="Diagram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080491"/>
              </p:ext>
            </p:extLst>
          </p:nvPr>
        </p:nvGraphicFramePr>
        <p:xfrm>
          <a:off x="3872463" y="6244776"/>
          <a:ext cx="6120000" cy="6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35" name="textruta 34"/>
          <p:cNvSpPr txBox="1"/>
          <p:nvPr/>
        </p:nvSpPr>
        <p:spPr>
          <a:xfrm>
            <a:off x="2575745" y="5596776"/>
            <a:ext cx="157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Kommunen</a:t>
            </a:r>
          </a:p>
        </p:txBody>
      </p:sp>
      <p:sp>
        <p:nvSpPr>
          <p:cNvPr id="36" name="textruta 35"/>
          <p:cNvSpPr txBox="1"/>
          <p:nvPr/>
        </p:nvSpPr>
        <p:spPr>
          <a:xfrm>
            <a:off x="2575745" y="6273254"/>
            <a:ext cx="157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Riket</a:t>
            </a:r>
          </a:p>
        </p:txBody>
      </p:sp>
      <p:sp>
        <p:nvSpPr>
          <p:cNvPr id="37" name="Rektangel 36"/>
          <p:cNvSpPr/>
          <p:nvPr/>
        </p:nvSpPr>
        <p:spPr>
          <a:xfrm>
            <a:off x="30180" y="5658016"/>
            <a:ext cx="25872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kommunens anställda arbetar för kommunens bästa?</a:t>
            </a:r>
          </a:p>
        </p:txBody>
      </p:sp>
      <p:sp>
        <p:nvSpPr>
          <p:cNvPr id="39" name="textruta 38"/>
          <p:cNvSpPr txBox="1"/>
          <p:nvPr/>
        </p:nvSpPr>
        <p:spPr>
          <a:xfrm>
            <a:off x="10128448" y="0"/>
            <a:ext cx="2063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/>
              <a:t>Statistiskt säkerställd skillnad mot…</a:t>
            </a:r>
          </a:p>
        </p:txBody>
      </p:sp>
      <p:sp>
        <p:nvSpPr>
          <p:cNvPr id="40" name="textruta 39"/>
          <p:cNvSpPr txBox="1"/>
          <p:nvPr/>
        </p:nvSpPr>
        <p:spPr>
          <a:xfrm>
            <a:off x="10128448" y="610116"/>
            <a:ext cx="890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Riket</a:t>
            </a:r>
          </a:p>
        </p:txBody>
      </p:sp>
      <p:sp>
        <p:nvSpPr>
          <p:cNvPr id="41" name="textruta 40"/>
          <p:cNvSpPr txBox="1"/>
          <p:nvPr/>
        </p:nvSpPr>
        <p:spPr>
          <a:xfrm>
            <a:off x="11322489" y="610116"/>
            <a:ext cx="913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2021</a:t>
            </a:r>
          </a:p>
        </p:txBody>
      </p:sp>
      <p:sp>
        <p:nvSpPr>
          <p:cNvPr id="42" name="textruta 41"/>
          <p:cNvSpPr txBox="1"/>
          <p:nvPr/>
        </p:nvSpPr>
        <p:spPr>
          <a:xfrm>
            <a:off x="11404524" y="1636848"/>
            <a:ext cx="1128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Nej</a:t>
            </a:r>
          </a:p>
        </p:txBody>
      </p:sp>
      <p:sp>
        <p:nvSpPr>
          <p:cNvPr id="43" name="textruta 42"/>
          <p:cNvSpPr txBox="1"/>
          <p:nvPr/>
        </p:nvSpPr>
        <p:spPr>
          <a:xfrm>
            <a:off x="11390278" y="3040745"/>
            <a:ext cx="578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nej</a:t>
            </a:r>
          </a:p>
        </p:txBody>
      </p:sp>
      <p:sp>
        <p:nvSpPr>
          <p:cNvPr id="44" name="textruta 43"/>
          <p:cNvSpPr txBox="1"/>
          <p:nvPr/>
        </p:nvSpPr>
        <p:spPr>
          <a:xfrm>
            <a:off x="11348633" y="4444642"/>
            <a:ext cx="71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Ja</a:t>
            </a:r>
          </a:p>
        </p:txBody>
      </p:sp>
      <p:sp>
        <p:nvSpPr>
          <p:cNvPr id="45" name="textruta 44"/>
          <p:cNvSpPr txBox="1"/>
          <p:nvPr/>
        </p:nvSpPr>
        <p:spPr>
          <a:xfrm>
            <a:off x="10122353" y="6060110"/>
            <a:ext cx="578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Ja</a:t>
            </a:r>
          </a:p>
        </p:txBody>
      </p:sp>
      <p:sp>
        <p:nvSpPr>
          <p:cNvPr id="46" name="textruta 45"/>
          <p:cNvSpPr txBox="1"/>
          <p:nvPr/>
        </p:nvSpPr>
        <p:spPr>
          <a:xfrm>
            <a:off x="11226409" y="6060110"/>
            <a:ext cx="578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nej</a:t>
            </a:r>
          </a:p>
        </p:txBody>
      </p:sp>
      <p:sp>
        <p:nvSpPr>
          <p:cNvPr id="38" name="textruta 37"/>
          <p:cNvSpPr txBox="1"/>
          <p:nvPr/>
        </p:nvSpPr>
        <p:spPr>
          <a:xfrm>
            <a:off x="119336" y="261609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/>
              <a:t>Upplever du att...</a:t>
            </a:r>
          </a:p>
        </p:txBody>
      </p:sp>
    </p:spTree>
    <p:extLst>
      <p:ext uri="{BB962C8B-B14F-4D97-AF65-F5344CB8AC3E}">
        <p14:creationId xmlns:p14="http://schemas.microsoft.com/office/powerpoint/2010/main" val="9088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Graphic spid="5" grpId="0">
        <p:bldAsOne/>
      </p:bldGraphic>
      <p:bldGraphic spid="5" grpId="1">
        <p:bldAsOne/>
      </p:bldGraphic>
      <p:bldP spid="6" grpId="0"/>
      <p:bldP spid="6" grpId="1"/>
      <p:bldP spid="7" grpId="0"/>
      <p:bldP spid="7" grpId="1"/>
      <p:bldP spid="8" grpId="0"/>
      <p:bldP spid="8" grpId="1"/>
      <p:bldP spid="10" grpId="0"/>
      <p:bldP spid="10" grpId="1"/>
      <p:bldGraphic spid="11" grpId="0">
        <p:bldAsOne/>
      </p:bldGraphic>
      <p:bldGraphic spid="11" grpId="1">
        <p:bldAsOne/>
      </p:bldGraphic>
      <p:bldGraphic spid="12" grpId="0">
        <p:bldAsOne/>
      </p:bldGraphic>
      <p:bldGraphic spid="12" grpId="1">
        <p:bldAsOne/>
      </p:bldGraphic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Graphic spid="19" grpId="0">
        <p:bldAsOne/>
      </p:bldGraphic>
      <p:bldGraphic spid="19" grpId="1">
        <p:bldAsOne/>
      </p:bldGraphic>
      <p:bldGraphic spid="20" grpId="0">
        <p:bldAsOne/>
      </p:bldGraphic>
      <p:bldGraphic spid="20" grpId="1">
        <p:bldAsOne/>
      </p:bldGraphic>
      <p:bldP spid="21" grpId="0"/>
      <p:bldP spid="21" grpId="1"/>
      <p:bldP spid="22" grpId="0"/>
      <p:bldP spid="22" grpId="1"/>
      <p:bldP spid="25" grpId="0"/>
      <p:bldP spid="25" grpId="1"/>
      <p:bldP spid="26" grpId="0"/>
      <p:bldP spid="26" grpId="1"/>
      <p:bldGraphic spid="33" grpId="0">
        <p:bldAsOne/>
      </p:bldGraphic>
      <p:bldGraphic spid="34" grpId="0">
        <p:bldAsOne/>
      </p:bldGraphic>
      <p:bldP spid="35" grpId="0"/>
      <p:bldP spid="36" grpId="0"/>
      <p:bldP spid="37" grpId="0"/>
      <p:bldP spid="42" grpId="0"/>
      <p:bldP spid="42" grpId="1"/>
      <p:bldP spid="43" grpId="0"/>
      <p:bldP spid="43" grpId="1"/>
      <p:bldP spid="44" grpId="0"/>
      <p:bldP spid="44" grpId="1"/>
      <p:bldP spid="45" grpId="0"/>
      <p:bldP spid="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ruta 8"/>
          <p:cNvSpPr txBox="1"/>
          <p:nvPr/>
        </p:nvSpPr>
        <p:spPr>
          <a:xfrm>
            <a:off x="10128448" y="0"/>
            <a:ext cx="2063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/>
              <a:t>Statistiskt säkerställd skillnad mot…</a:t>
            </a:r>
          </a:p>
        </p:txBody>
      </p:sp>
      <p:graphicFrame>
        <p:nvGraphicFramePr>
          <p:cNvPr id="31" name="Diagram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6296886"/>
              </p:ext>
            </p:extLst>
          </p:nvPr>
        </p:nvGraphicFramePr>
        <p:xfrm>
          <a:off x="4013642" y="1352122"/>
          <a:ext cx="6120000" cy="6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2" name="Diagram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6208607"/>
              </p:ext>
            </p:extLst>
          </p:nvPr>
        </p:nvGraphicFramePr>
        <p:xfrm>
          <a:off x="4013642" y="2045787"/>
          <a:ext cx="6120000" cy="6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" name="textruta 38"/>
          <p:cNvSpPr txBox="1"/>
          <p:nvPr/>
        </p:nvSpPr>
        <p:spPr>
          <a:xfrm>
            <a:off x="2555627" y="1468431"/>
            <a:ext cx="157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Kommunen</a:t>
            </a:r>
          </a:p>
        </p:txBody>
      </p:sp>
      <p:sp>
        <p:nvSpPr>
          <p:cNvPr id="40" name="textruta 39"/>
          <p:cNvSpPr txBox="1"/>
          <p:nvPr/>
        </p:nvSpPr>
        <p:spPr>
          <a:xfrm>
            <a:off x="2555627" y="2144909"/>
            <a:ext cx="157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Riket</a:t>
            </a:r>
          </a:p>
        </p:txBody>
      </p:sp>
      <p:sp>
        <p:nvSpPr>
          <p:cNvPr id="2" name="Rektangel 1"/>
          <p:cNvSpPr/>
          <p:nvPr/>
        </p:nvSpPr>
        <p:spPr>
          <a:xfrm>
            <a:off x="128825" y="1445622"/>
            <a:ext cx="22795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Politiska beslut som fattas i kommunen är genomtänkta och genomarbetade?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10217945" y="1792473"/>
            <a:ext cx="63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Nej</a:t>
            </a:r>
          </a:p>
        </p:txBody>
      </p:sp>
      <p:sp>
        <p:nvSpPr>
          <p:cNvPr id="45" name="textruta 44"/>
          <p:cNvSpPr txBox="1"/>
          <p:nvPr/>
        </p:nvSpPr>
        <p:spPr>
          <a:xfrm>
            <a:off x="8234091" y="32316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Höga betyg</a:t>
            </a:r>
          </a:p>
        </p:txBody>
      </p:sp>
      <p:sp>
        <p:nvSpPr>
          <p:cNvPr id="46" name="Rektangel 45"/>
          <p:cNvSpPr/>
          <p:nvPr/>
        </p:nvSpPr>
        <p:spPr>
          <a:xfrm>
            <a:off x="8067926" y="397657"/>
            <a:ext cx="216000" cy="216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textruta 46"/>
          <p:cNvSpPr txBox="1"/>
          <p:nvPr/>
        </p:nvSpPr>
        <p:spPr>
          <a:xfrm>
            <a:off x="5525473" y="32037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Låga betyg</a:t>
            </a:r>
          </a:p>
        </p:txBody>
      </p:sp>
      <p:sp>
        <p:nvSpPr>
          <p:cNvPr id="48" name="Rektangel 47"/>
          <p:cNvSpPr/>
          <p:nvPr/>
        </p:nvSpPr>
        <p:spPr>
          <a:xfrm>
            <a:off x="5359308" y="394869"/>
            <a:ext cx="216000" cy="216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49" name="Diagram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340423"/>
              </p:ext>
            </p:extLst>
          </p:nvPr>
        </p:nvGraphicFramePr>
        <p:xfrm>
          <a:off x="4008448" y="2790624"/>
          <a:ext cx="6120000" cy="6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0" name="Diagram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2851445"/>
              </p:ext>
            </p:extLst>
          </p:nvPr>
        </p:nvGraphicFramePr>
        <p:xfrm>
          <a:off x="4017937" y="3438624"/>
          <a:ext cx="6120000" cy="6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1" name="textruta 50"/>
          <p:cNvSpPr txBox="1"/>
          <p:nvPr/>
        </p:nvSpPr>
        <p:spPr>
          <a:xfrm>
            <a:off x="2555627" y="2858983"/>
            <a:ext cx="157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Kommunen</a:t>
            </a:r>
          </a:p>
        </p:txBody>
      </p:sp>
      <p:sp>
        <p:nvSpPr>
          <p:cNvPr id="52" name="textruta 51"/>
          <p:cNvSpPr txBox="1"/>
          <p:nvPr/>
        </p:nvSpPr>
        <p:spPr>
          <a:xfrm>
            <a:off x="2555627" y="3535461"/>
            <a:ext cx="157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Riket</a:t>
            </a:r>
          </a:p>
        </p:txBody>
      </p:sp>
      <p:sp>
        <p:nvSpPr>
          <p:cNvPr id="17" name="Rektangel 16"/>
          <p:cNvSpPr/>
          <p:nvPr/>
        </p:nvSpPr>
        <p:spPr>
          <a:xfrm>
            <a:off x="126261" y="2790624"/>
            <a:ext cx="2183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Det finns en transparens i hur politiska beslut fattas i kommunen?</a:t>
            </a:r>
          </a:p>
        </p:txBody>
      </p:sp>
      <p:sp>
        <p:nvSpPr>
          <p:cNvPr id="53" name="textruta 52"/>
          <p:cNvSpPr txBox="1"/>
          <p:nvPr/>
        </p:nvSpPr>
        <p:spPr>
          <a:xfrm>
            <a:off x="11590180" y="3252742"/>
            <a:ext cx="552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Ja</a:t>
            </a:r>
          </a:p>
        </p:txBody>
      </p:sp>
      <p:graphicFrame>
        <p:nvGraphicFramePr>
          <p:cNvPr id="54" name="Diagram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8571506"/>
              </p:ext>
            </p:extLst>
          </p:nvPr>
        </p:nvGraphicFramePr>
        <p:xfrm>
          <a:off x="4027426" y="4024603"/>
          <a:ext cx="6120000" cy="6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5" name="Diagram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5930185"/>
              </p:ext>
            </p:extLst>
          </p:nvPr>
        </p:nvGraphicFramePr>
        <p:xfrm>
          <a:off x="4027426" y="4708636"/>
          <a:ext cx="6120000" cy="6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6" name="textruta 55"/>
          <p:cNvSpPr txBox="1"/>
          <p:nvPr/>
        </p:nvSpPr>
        <p:spPr>
          <a:xfrm>
            <a:off x="2549301" y="4086876"/>
            <a:ext cx="157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Kommunen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2549301" y="4763354"/>
            <a:ext cx="157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Riket</a:t>
            </a:r>
          </a:p>
        </p:txBody>
      </p:sp>
      <p:sp>
        <p:nvSpPr>
          <p:cNvPr id="23" name="Rektangel 22"/>
          <p:cNvSpPr/>
          <p:nvPr/>
        </p:nvSpPr>
        <p:spPr>
          <a:xfrm>
            <a:off x="126261" y="4072438"/>
            <a:ext cx="2183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Allmänt sett, hur stort förtroende har du för </a:t>
            </a:r>
            <a:r>
              <a:rPr lang="sv-SE" b="1" dirty="0"/>
              <a:t>kommunens</a:t>
            </a:r>
            <a:r>
              <a:rPr lang="sv-SE" dirty="0"/>
              <a:t> politiker?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10424155" y="4398912"/>
            <a:ext cx="51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Ja</a:t>
            </a:r>
          </a:p>
        </p:txBody>
      </p:sp>
      <p:sp>
        <p:nvSpPr>
          <p:cNvPr id="59" name="Rektangel 58"/>
          <p:cNvSpPr/>
          <p:nvPr/>
        </p:nvSpPr>
        <p:spPr>
          <a:xfrm>
            <a:off x="126261" y="5354252"/>
            <a:ext cx="2183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Allmänt sett, hur stort förtroende har du för </a:t>
            </a:r>
            <a:r>
              <a:rPr lang="sv-SE" b="1" dirty="0"/>
              <a:t>Riksdagens</a:t>
            </a:r>
            <a:r>
              <a:rPr lang="sv-SE" dirty="0"/>
              <a:t> politiker?</a:t>
            </a:r>
          </a:p>
        </p:txBody>
      </p:sp>
      <p:graphicFrame>
        <p:nvGraphicFramePr>
          <p:cNvPr id="60" name="Diagram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77089"/>
              </p:ext>
            </p:extLst>
          </p:nvPr>
        </p:nvGraphicFramePr>
        <p:xfrm>
          <a:off x="4027426" y="5373288"/>
          <a:ext cx="6120000" cy="6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61" name="Diagram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4004730"/>
              </p:ext>
            </p:extLst>
          </p:nvPr>
        </p:nvGraphicFramePr>
        <p:xfrm>
          <a:off x="4008448" y="6021288"/>
          <a:ext cx="6120000" cy="6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62" name="textruta 61"/>
          <p:cNvSpPr txBox="1"/>
          <p:nvPr/>
        </p:nvSpPr>
        <p:spPr>
          <a:xfrm>
            <a:off x="2549301" y="5471936"/>
            <a:ext cx="157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Kommunen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2549301" y="6148414"/>
            <a:ext cx="157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Riket</a:t>
            </a:r>
          </a:p>
        </p:txBody>
      </p:sp>
      <p:sp>
        <p:nvSpPr>
          <p:cNvPr id="64" name="textruta 63"/>
          <p:cNvSpPr txBox="1"/>
          <p:nvPr/>
        </p:nvSpPr>
        <p:spPr>
          <a:xfrm>
            <a:off x="10364031" y="5841268"/>
            <a:ext cx="63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Nej</a:t>
            </a:r>
          </a:p>
        </p:txBody>
      </p:sp>
      <p:sp>
        <p:nvSpPr>
          <p:cNvPr id="24" name="textruta 23"/>
          <p:cNvSpPr txBox="1"/>
          <p:nvPr/>
        </p:nvSpPr>
        <p:spPr>
          <a:xfrm>
            <a:off x="10147426" y="723045"/>
            <a:ext cx="890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Riket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11359489" y="735735"/>
            <a:ext cx="913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2021</a:t>
            </a:r>
          </a:p>
        </p:txBody>
      </p:sp>
      <p:sp>
        <p:nvSpPr>
          <p:cNvPr id="66" name="textruta 65"/>
          <p:cNvSpPr txBox="1"/>
          <p:nvPr/>
        </p:nvSpPr>
        <p:spPr>
          <a:xfrm>
            <a:off x="11399649" y="1803203"/>
            <a:ext cx="63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Nej</a:t>
            </a:r>
          </a:p>
        </p:txBody>
      </p:sp>
      <p:sp>
        <p:nvSpPr>
          <p:cNvPr id="67" name="Rektangel 66"/>
          <p:cNvSpPr/>
          <p:nvPr/>
        </p:nvSpPr>
        <p:spPr>
          <a:xfrm>
            <a:off x="10326351" y="3252742"/>
            <a:ext cx="526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Nej</a:t>
            </a:r>
          </a:p>
        </p:txBody>
      </p:sp>
      <p:sp>
        <p:nvSpPr>
          <p:cNvPr id="68" name="textruta 67"/>
          <p:cNvSpPr txBox="1"/>
          <p:nvPr/>
        </p:nvSpPr>
        <p:spPr>
          <a:xfrm>
            <a:off x="11368419" y="4398912"/>
            <a:ext cx="665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Nej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11384034" y="5836622"/>
            <a:ext cx="63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Nej</a:t>
            </a:r>
          </a:p>
        </p:txBody>
      </p:sp>
      <p:sp>
        <p:nvSpPr>
          <p:cNvPr id="37" name="textruta 36"/>
          <p:cNvSpPr txBox="1"/>
          <p:nvPr/>
        </p:nvSpPr>
        <p:spPr>
          <a:xfrm>
            <a:off x="119336" y="261609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/>
              <a:t>Upplever du att...</a:t>
            </a:r>
          </a:p>
        </p:txBody>
      </p:sp>
    </p:spTree>
    <p:extLst>
      <p:ext uri="{BB962C8B-B14F-4D97-AF65-F5344CB8AC3E}">
        <p14:creationId xmlns:p14="http://schemas.microsoft.com/office/powerpoint/2010/main" val="422019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1" grpId="0">
        <p:bldAsOne/>
      </p:bldGraphic>
      <p:bldGraphic spid="31" grpId="1">
        <p:bldAsOne/>
      </p:bldGraphic>
      <p:bldGraphic spid="32" grpId="0">
        <p:bldAsOne/>
      </p:bldGraphic>
      <p:bldGraphic spid="32" grpId="1">
        <p:bldAsOne/>
      </p:bldGraphic>
      <p:bldP spid="39" grpId="0"/>
      <p:bldP spid="39" grpId="1"/>
      <p:bldP spid="40" grpId="0"/>
      <p:bldP spid="40" grpId="1"/>
      <p:bldP spid="2" grpId="0"/>
      <p:bldP spid="2" grpId="1"/>
      <p:bldP spid="3" grpId="0"/>
      <p:bldP spid="3" grpId="1"/>
      <p:bldGraphic spid="49" grpId="0">
        <p:bldAsOne/>
      </p:bldGraphic>
      <p:bldGraphic spid="49" grpId="1">
        <p:bldAsOne/>
      </p:bldGraphic>
      <p:bldGraphic spid="50" grpId="0">
        <p:bldAsOne/>
      </p:bldGraphic>
      <p:bldGraphic spid="50" grpId="1">
        <p:bldAsOne/>
      </p:bldGraphic>
      <p:bldP spid="51" grpId="0"/>
      <p:bldP spid="51" grpId="1"/>
      <p:bldP spid="52" grpId="0"/>
      <p:bldP spid="52" grpId="1"/>
      <p:bldP spid="17" grpId="0"/>
      <p:bldP spid="17" grpId="1"/>
      <p:bldP spid="53" grpId="0"/>
      <p:bldP spid="53" grpId="1"/>
      <p:bldGraphic spid="54" grpId="0">
        <p:bldAsOne/>
      </p:bldGraphic>
      <p:bldGraphic spid="55" grpId="0">
        <p:bldAsOne/>
      </p:bldGraphic>
      <p:bldP spid="56" grpId="0"/>
      <p:bldP spid="57" grpId="0"/>
      <p:bldP spid="23" grpId="0"/>
      <p:bldP spid="58" grpId="0"/>
      <p:bldP spid="59" grpId="0"/>
      <p:bldGraphic spid="60" grpId="0">
        <p:bldAsOne/>
      </p:bldGraphic>
      <p:bldGraphic spid="61" grpId="0">
        <p:bldAsOne/>
      </p:bldGraphic>
      <p:bldP spid="62" grpId="0"/>
      <p:bldP spid="63" grpId="0"/>
      <p:bldP spid="64" grpId="0"/>
      <p:bldP spid="66" grpId="0"/>
      <p:bldP spid="66" grpId="1"/>
      <p:bldP spid="67" grpId="0"/>
      <p:bldP spid="67" grpId="1"/>
      <p:bldP spid="68" grpId="0"/>
      <p:bldP spid="6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Tack för din uppmärksamhet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Ha en underbar dag!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N: Namn Efternamn</a:t>
            </a:r>
          </a:p>
          <a:p>
            <a:r>
              <a:rPr lang="sv-SE" dirty="0"/>
              <a:t>E: namn.efternamn@gislaved.se</a:t>
            </a:r>
          </a:p>
          <a:p>
            <a:r>
              <a:rPr lang="sv-SE" dirty="0"/>
              <a:t>T: 0371-811 49</a:t>
            </a:r>
          </a:p>
        </p:txBody>
      </p:sp>
    </p:spTree>
    <p:extLst>
      <p:ext uri="{BB962C8B-B14F-4D97-AF65-F5344CB8AC3E}">
        <p14:creationId xmlns:p14="http://schemas.microsoft.com/office/powerpoint/2010/main" val="23212989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26144" y="-171736"/>
            <a:ext cx="11088000" cy="1008000"/>
          </a:xfrm>
        </p:spPr>
        <p:txBody>
          <a:bodyPr/>
          <a:lstStyle/>
          <a:p>
            <a:r>
              <a:rPr lang="sv-SE" sz="3200" dirty="0" smtClean="0"/>
              <a:t>Vissa aspekter att ta i beaktande… </a:t>
            </a:r>
            <a:endParaRPr lang="sv-SE" sz="32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526144" y="1268760"/>
            <a:ext cx="10080000" cy="4032000"/>
          </a:xfrm>
        </p:spPr>
        <p:txBody>
          <a:bodyPr/>
          <a:lstStyle/>
          <a:p>
            <a:r>
              <a:rPr lang="sv-SE" sz="3200" dirty="0"/>
              <a:t>Man behöver inte ha tagit del av servicen för att uttala sig om vad man tycker</a:t>
            </a:r>
          </a:p>
          <a:p>
            <a:pPr marL="0" indent="0">
              <a:buNone/>
            </a:pPr>
            <a:endParaRPr lang="sv-SE" sz="3200" dirty="0"/>
          </a:p>
          <a:p>
            <a:r>
              <a:rPr lang="sv-SE" sz="3200" dirty="0" smtClean="0"/>
              <a:t>Enkätundersökningar kan inte rakt av översättas till befolkningens generella åsikter</a:t>
            </a:r>
          </a:p>
          <a:p>
            <a:endParaRPr lang="sv-SE" sz="3200" dirty="0"/>
          </a:p>
          <a:p>
            <a:r>
              <a:rPr lang="sv-SE" sz="3200" dirty="0"/>
              <a:t>Vid jämförelse mellan resultat ska felmarginaler, för att undersöka om resultatet är statistiskt säkerställt. </a:t>
            </a:r>
            <a:endParaRPr lang="sv-SE" sz="3200" dirty="0" smtClean="0"/>
          </a:p>
          <a:p>
            <a:pPr marL="0" indent="0">
              <a:buNone/>
            </a:pPr>
            <a:endParaRPr lang="sv-SE" sz="3200" dirty="0"/>
          </a:p>
          <a:p>
            <a:endParaRPr lang="sv-SE" sz="32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86322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-1057583" y="-208840"/>
            <a:ext cx="11088000" cy="1008000"/>
          </a:xfrm>
        </p:spPr>
        <p:txBody>
          <a:bodyPr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Är du nöjd din arbetsgivares kaffeautomater?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sz="2000" dirty="0">
                <a:solidFill>
                  <a:schemeClr val="tx1"/>
                </a:solidFill>
              </a:rPr>
              <a:t>Andel av befolkningen som svarat ganska eller mycket nöjd</a:t>
            </a: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9629844"/>
              </p:ext>
            </p:extLst>
          </p:nvPr>
        </p:nvGraphicFramePr>
        <p:xfrm>
          <a:off x="1775520" y="980728"/>
          <a:ext cx="83524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llips 4"/>
          <p:cNvSpPr/>
          <p:nvPr/>
        </p:nvSpPr>
        <p:spPr>
          <a:xfrm rot="1428107">
            <a:off x="2892827" y="1351715"/>
            <a:ext cx="4392488" cy="2880320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cxnSp>
        <p:nvCxnSpPr>
          <p:cNvPr id="9" name="Rak koppling 8"/>
          <p:cNvCxnSpPr/>
          <p:nvPr/>
        </p:nvCxnSpPr>
        <p:spPr>
          <a:xfrm flipV="1">
            <a:off x="5807968" y="764704"/>
            <a:ext cx="2160240" cy="720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ktangel 9"/>
          <p:cNvSpPr/>
          <p:nvPr/>
        </p:nvSpPr>
        <p:spPr>
          <a:xfrm>
            <a:off x="8077417" y="225747"/>
            <a:ext cx="2448272" cy="9447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Intervaller överlappar. Skillnaden är </a:t>
            </a:r>
            <a:r>
              <a:rPr lang="sv-SE" b="1" dirty="0">
                <a:solidFill>
                  <a:schemeClr val="tx1"/>
                </a:solidFill>
              </a:rPr>
              <a:t>INTE</a:t>
            </a:r>
            <a:r>
              <a:rPr lang="sv-SE" dirty="0">
                <a:solidFill>
                  <a:schemeClr val="tx1"/>
                </a:solidFill>
              </a:rPr>
              <a:t> statistiskt säkerställd!</a:t>
            </a:r>
          </a:p>
        </p:txBody>
      </p:sp>
      <p:sp>
        <p:nvSpPr>
          <p:cNvPr id="11" name="Ellips 10"/>
          <p:cNvSpPr/>
          <p:nvPr/>
        </p:nvSpPr>
        <p:spPr>
          <a:xfrm rot="1428107">
            <a:off x="5266277" y="2024844"/>
            <a:ext cx="4392488" cy="2880320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cxnSp>
        <p:nvCxnSpPr>
          <p:cNvPr id="12" name="Rak koppling 11"/>
          <p:cNvCxnSpPr/>
          <p:nvPr/>
        </p:nvCxnSpPr>
        <p:spPr>
          <a:xfrm flipV="1">
            <a:off x="7032104" y="5120992"/>
            <a:ext cx="720080" cy="7886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ktangel 13"/>
          <p:cNvSpPr/>
          <p:nvPr/>
        </p:nvSpPr>
        <p:spPr>
          <a:xfrm>
            <a:off x="5228644" y="5819343"/>
            <a:ext cx="3459644" cy="9447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Inget överlapp mellan intervaller. Det finns en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statistiskt säkerställd skillnad!</a:t>
            </a:r>
          </a:p>
        </p:txBody>
      </p:sp>
      <p:sp>
        <p:nvSpPr>
          <p:cNvPr id="16" name="textruta 1"/>
          <p:cNvSpPr txBox="1"/>
          <p:nvPr/>
        </p:nvSpPr>
        <p:spPr>
          <a:xfrm>
            <a:off x="3462433" y="1631395"/>
            <a:ext cx="648072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67%</a:t>
            </a:r>
          </a:p>
        </p:txBody>
      </p:sp>
      <p:sp>
        <p:nvSpPr>
          <p:cNvPr id="17" name="textruta 1"/>
          <p:cNvSpPr txBox="1"/>
          <p:nvPr/>
        </p:nvSpPr>
        <p:spPr>
          <a:xfrm>
            <a:off x="5951760" y="2069512"/>
            <a:ext cx="648072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59%</a:t>
            </a:r>
          </a:p>
        </p:txBody>
      </p:sp>
      <p:sp>
        <p:nvSpPr>
          <p:cNvPr id="18" name="textruta 1"/>
          <p:cNvSpPr txBox="1"/>
          <p:nvPr/>
        </p:nvSpPr>
        <p:spPr>
          <a:xfrm>
            <a:off x="5947592" y="3284984"/>
            <a:ext cx="648072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47%</a:t>
            </a:r>
          </a:p>
        </p:txBody>
      </p:sp>
      <p:sp>
        <p:nvSpPr>
          <p:cNvPr id="19" name="textruta 1"/>
          <p:cNvSpPr txBox="1"/>
          <p:nvPr/>
        </p:nvSpPr>
        <p:spPr>
          <a:xfrm>
            <a:off x="8519568" y="3104964"/>
            <a:ext cx="648072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37%</a:t>
            </a:r>
          </a:p>
        </p:txBody>
      </p:sp>
      <p:sp>
        <p:nvSpPr>
          <p:cNvPr id="20" name="textruta 1"/>
          <p:cNvSpPr txBox="1"/>
          <p:nvPr/>
        </p:nvSpPr>
        <p:spPr>
          <a:xfrm>
            <a:off x="8542418" y="4375514"/>
            <a:ext cx="648072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27%	</a:t>
            </a:r>
          </a:p>
        </p:txBody>
      </p:sp>
      <p:sp>
        <p:nvSpPr>
          <p:cNvPr id="21" name="textruta 1"/>
          <p:cNvSpPr txBox="1"/>
          <p:nvPr/>
        </p:nvSpPr>
        <p:spPr>
          <a:xfrm>
            <a:off x="3862345" y="2256724"/>
            <a:ext cx="648072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62%</a:t>
            </a:r>
          </a:p>
        </p:txBody>
      </p:sp>
      <p:sp>
        <p:nvSpPr>
          <p:cNvPr id="22" name="textruta 1"/>
          <p:cNvSpPr txBox="1"/>
          <p:nvPr/>
        </p:nvSpPr>
        <p:spPr>
          <a:xfrm>
            <a:off x="3456986" y="2844159"/>
            <a:ext cx="648072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56%</a:t>
            </a:r>
          </a:p>
        </p:txBody>
      </p:sp>
      <p:sp>
        <p:nvSpPr>
          <p:cNvPr id="23" name="textruta 1"/>
          <p:cNvSpPr txBox="1"/>
          <p:nvPr/>
        </p:nvSpPr>
        <p:spPr>
          <a:xfrm>
            <a:off x="6282616" y="2714928"/>
            <a:ext cx="648072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53%</a:t>
            </a:r>
          </a:p>
        </p:txBody>
      </p:sp>
      <p:sp>
        <p:nvSpPr>
          <p:cNvPr id="24" name="textruta 1"/>
          <p:cNvSpPr txBox="1"/>
          <p:nvPr/>
        </p:nvSpPr>
        <p:spPr>
          <a:xfrm>
            <a:off x="8840380" y="3681087"/>
            <a:ext cx="648072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32%	</a:t>
            </a:r>
          </a:p>
        </p:txBody>
      </p:sp>
    </p:spTree>
    <p:extLst>
      <p:ext uri="{BB962C8B-B14F-4D97-AF65-F5344CB8AC3E}">
        <p14:creationId xmlns:p14="http://schemas.microsoft.com/office/powerpoint/2010/main" val="61507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  <p:bldP spid="5" grpId="0" animBg="1"/>
      <p:bldP spid="5" grpId="1" animBg="1"/>
      <p:bldP spid="10" grpId="0"/>
      <p:bldP spid="10" grpId="1"/>
      <p:bldP spid="11" grpId="0" animBg="1"/>
      <p:bldP spid="11" grpId="1" animBg="1"/>
      <p:bldP spid="14" grpId="0"/>
      <p:bldP spid="14" grpId="1"/>
      <p:bldP spid="16" grpId="0"/>
      <p:bldP spid="17" grpId="0"/>
      <p:bldP spid="18" grpId="0"/>
      <p:bldP spid="19" grpId="0"/>
      <p:bldP spid="21" grpId="0"/>
      <p:bldP spid="21" grpId="1"/>
      <p:bldP spid="22" grpId="0"/>
      <p:bldP spid="23" grpId="0"/>
      <p:bldP spid="23" grpId="1"/>
      <p:bldP spid="2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ruta 64"/>
          <p:cNvSpPr txBox="1"/>
          <p:nvPr/>
        </p:nvSpPr>
        <p:spPr>
          <a:xfrm>
            <a:off x="1343472" y="3429000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Gill Sans MT"/>
                <a:ea typeface="+mn-ea"/>
                <a:cs typeface="+mn-cs"/>
              </a:rPr>
              <a:t>Resultatet</a:t>
            </a:r>
          </a:p>
        </p:txBody>
      </p:sp>
    </p:spTree>
    <p:extLst>
      <p:ext uri="{BB962C8B-B14F-4D97-AF65-F5344CB8AC3E}">
        <p14:creationId xmlns:p14="http://schemas.microsoft.com/office/powerpoint/2010/main" val="293856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490301" y="3158174"/>
            <a:ext cx="4094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Lokala arbets- och utbildningsmöjligheter </a:t>
            </a:r>
          </a:p>
        </p:txBody>
      </p:sp>
      <p:sp>
        <p:nvSpPr>
          <p:cNvPr id="11" name="Rektangel 10"/>
          <p:cNvSpPr/>
          <p:nvPr/>
        </p:nvSpPr>
        <p:spPr>
          <a:xfrm>
            <a:off x="486109" y="3715561"/>
            <a:ext cx="2923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Resor och kommunikationer </a:t>
            </a:r>
          </a:p>
        </p:txBody>
      </p:sp>
      <p:sp>
        <p:nvSpPr>
          <p:cNvPr id="14" name="Rektangel 13"/>
          <p:cNvSpPr/>
          <p:nvPr/>
        </p:nvSpPr>
        <p:spPr>
          <a:xfrm>
            <a:off x="498561" y="4258134"/>
            <a:ext cx="3367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Underhåll av den offentliga miljön </a:t>
            </a:r>
          </a:p>
        </p:txBody>
      </p:sp>
      <p:sp>
        <p:nvSpPr>
          <p:cNvPr id="15" name="Rektangel 14"/>
          <p:cNvSpPr/>
          <p:nvPr/>
        </p:nvSpPr>
        <p:spPr>
          <a:xfrm>
            <a:off x="498561" y="4734979"/>
            <a:ext cx="2103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Trygghet i samhället </a:t>
            </a:r>
          </a:p>
        </p:txBody>
      </p:sp>
      <p:sp>
        <p:nvSpPr>
          <p:cNvPr id="31" name="Rektangel 30"/>
          <p:cNvSpPr/>
          <p:nvPr/>
        </p:nvSpPr>
        <p:spPr>
          <a:xfrm>
            <a:off x="523713" y="5211824"/>
            <a:ext cx="2696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kulturliv och mötesplatser </a:t>
            </a:r>
          </a:p>
        </p:txBody>
      </p:sp>
      <p:sp>
        <p:nvSpPr>
          <p:cNvPr id="37" name="Rektangel 36"/>
          <p:cNvSpPr/>
          <p:nvPr/>
        </p:nvSpPr>
        <p:spPr>
          <a:xfrm>
            <a:off x="507001" y="194457"/>
            <a:ext cx="2584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Boende och boendemiljö </a:t>
            </a:r>
          </a:p>
        </p:txBody>
      </p:sp>
      <p:sp>
        <p:nvSpPr>
          <p:cNvPr id="38" name="Rektangel 37"/>
          <p:cNvSpPr/>
          <p:nvPr/>
        </p:nvSpPr>
        <p:spPr>
          <a:xfrm>
            <a:off x="507001" y="575974"/>
            <a:ext cx="1695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Samhällsservice </a:t>
            </a:r>
          </a:p>
        </p:txBody>
      </p:sp>
      <p:sp>
        <p:nvSpPr>
          <p:cNvPr id="39" name="Rektangel 38"/>
          <p:cNvSpPr/>
          <p:nvPr/>
        </p:nvSpPr>
        <p:spPr>
          <a:xfrm>
            <a:off x="505321" y="1029209"/>
            <a:ext cx="1100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Bibliotek, </a:t>
            </a:r>
          </a:p>
        </p:txBody>
      </p:sp>
      <p:sp>
        <p:nvSpPr>
          <p:cNvPr id="40" name="Rektangel 39"/>
          <p:cNvSpPr/>
          <p:nvPr/>
        </p:nvSpPr>
        <p:spPr>
          <a:xfrm>
            <a:off x="515169" y="1470194"/>
            <a:ext cx="2821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Idrott, motion och friluftsliv </a:t>
            </a:r>
          </a:p>
        </p:txBody>
      </p:sp>
      <p:sp>
        <p:nvSpPr>
          <p:cNvPr id="41" name="Rektangel 40"/>
          <p:cNvSpPr/>
          <p:nvPr/>
        </p:nvSpPr>
        <p:spPr>
          <a:xfrm>
            <a:off x="525122" y="1858421"/>
            <a:ext cx="2462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Klimat- och miljöarbete </a:t>
            </a:r>
          </a:p>
        </p:txBody>
      </p:sp>
      <p:sp>
        <p:nvSpPr>
          <p:cNvPr id="42" name="Rektangel 41"/>
          <p:cNvSpPr/>
          <p:nvPr/>
        </p:nvSpPr>
        <p:spPr>
          <a:xfrm>
            <a:off x="513865" y="2195457"/>
            <a:ext cx="5078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Bemötande, information och inflytande i kommunen </a:t>
            </a:r>
          </a:p>
        </p:txBody>
      </p:sp>
      <p:sp>
        <p:nvSpPr>
          <p:cNvPr id="43" name="Rektangel 42"/>
          <p:cNvSpPr/>
          <p:nvPr/>
        </p:nvSpPr>
        <p:spPr>
          <a:xfrm>
            <a:off x="463189" y="2646745"/>
            <a:ext cx="2581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Jämlikhet och integration </a:t>
            </a:r>
          </a:p>
        </p:txBody>
      </p:sp>
      <p:sp>
        <p:nvSpPr>
          <p:cNvPr id="44" name="Rektangel 43"/>
          <p:cNvSpPr/>
          <p:nvPr/>
        </p:nvSpPr>
        <p:spPr>
          <a:xfrm>
            <a:off x="486109" y="6146895"/>
            <a:ext cx="1913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Skola och omsorg </a:t>
            </a:r>
          </a:p>
        </p:txBody>
      </p:sp>
      <p:sp>
        <p:nvSpPr>
          <p:cNvPr id="45" name="Rektangel 44"/>
          <p:cNvSpPr/>
          <p:nvPr/>
        </p:nvSpPr>
        <p:spPr>
          <a:xfrm>
            <a:off x="513865" y="5679359"/>
            <a:ext cx="3143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Allmänna frågor om kommunen</a:t>
            </a:r>
          </a:p>
        </p:txBody>
      </p:sp>
      <p:sp>
        <p:nvSpPr>
          <p:cNvPr id="46" name="Rektangel 45"/>
          <p:cNvSpPr/>
          <p:nvPr/>
        </p:nvSpPr>
        <p:spPr>
          <a:xfrm>
            <a:off x="523713" y="6504802"/>
            <a:ext cx="1323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Förtroende </a:t>
            </a:r>
          </a:p>
        </p:txBody>
      </p:sp>
      <p:sp>
        <p:nvSpPr>
          <p:cNvPr id="47" name="textruta 46"/>
          <p:cNvSpPr txBox="1"/>
          <p:nvPr/>
        </p:nvSpPr>
        <p:spPr>
          <a:xfrm>
            <a:off x="7918899" y="3350705"/>
            <a:ext cx="2671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/>
              <a:t>Frågeområden</a:t>
            </a:r>
          </a:p>
        </p:txBody>
      </p:sp>
      <p:sp>
        <p:nvSpPr>
          <p:cNvPr id="48" name="Höger klammerparentes 47"/>
          <p:cNvSpPr/>
          <p:nvPr/>
        </p:nvSpPr>
        <p:spPr>
          <a:xfrm>
            <a:off x="5144840" y="439573"/>
            <a:ext cx="2680134" cy="6301491"/>
          </a:xfrm>
          <a:prstGeom prst="rightBrace">
            <a:avLst>
              <a:gd name="adj1" fmla="val 1361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textruta 18"/>
          <p:cNvSpPr txBox="1"/>
          <p:nvPr/>
        </p:nvSpPr>
        <p:spPr>
          <a:xfrm>
            <a:off x="8040650" y="-2775629"/>
            <a:ext cx="26714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/>
              <a:t>Dagens presentation</a:t>
            </a:r>
            <a:endParaRPr lang="sv-SE" sz="3200" dirty="0"/>
          </a:p>
        </p:txBody>
      </p:sp>
      <p:sp>
        <p:nvSpPr>
          <p:cNvPr id="20" name="textruta 19"/>
          <p:cNvSpPr txBox="1"/>
          <p:nvPr/>
        </p:nvSpPr>
        <p:spPr>
          <a:xfrm>
            <a:off x="1084111" y="-3545447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Allmänna frågor om kommunens verksamheter</a:t>
            </a:r>
            <a:endParaRPr lang="sv-SE" sz="2400" dirty="0"/>
          </a:p>
        </p:txBody>
      </p:sp>
      <p:sp>
        <p:nvSpPr>
          <p:cNvPr id="21" name="textruta 20"/>
          <p:cNvSpPr txBox="1"/>
          <p:nvPr/>
        </p:nvSpPr>
        <p:spPr>
          <a:xfrm>
            <a:off x="1084111" y="-2417410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Deltagande och inflytande</a:t>
            </a:r>
            <a:endParaRPr lang="sv-SE" sz="2400" dirty="0"/>
          </a:p>
        </p:txBody>
      </p:sp>
      <p:sp>
        <p:nvSpPr>
          <p:cNvPr id="22" name="textruta 21"/>
          <p:cNvSpPr txBox="1"/>
          <p:nvPr/>
        </p:nvSpPr>
        <p:spPr>
          <a:xfrm>
            <a:off x="1140965" y="-1622429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Förtroende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9736880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ruta 25"/>
          <p:cNvSpPr txBox="1"/>
          <p:nvPr/>
        </p:nvSpPr>
        <p:spPr>
          <a:xfrm>
            <a:off x="7968208" y="3051709"/>
            <a:ext cx="26714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/>
              <a:t>Dagens presentation</a:t>
            </a:r>
            <a:endParaRPr lang="sv-SE" sz="3200" dirty="0"/>
          </a:p>
        </p:txBody>
      </p:sp>
      <p:sp>
        <p:nvSpPr>
          <p:cNvPr id="27" name="Höger klammerparentes 26"/>
          <p:cNvSpPr/>
          <p:nvPr/>
        </p:nvSpPr>
        <p:spPr>
          <a:xfrm>
            <a:off x="5264011" y="2165014"/>
            <a:ext cx="2680134" cy="2848162"/>
          </a:xfrm>
          <a:prstGeom prst="rightBrace">
            <a:avLst>
              <a:gd name="adj1" fmla="val 1361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ruta 2"/>
          <p:cNvSpPr txBox="1"/>
          <p:nvPr/>
        </p:nvSpPr>
        <p:spPr>
          <a:xfrm>
            <a:off x="1011669" y="2281891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Allmänna frågor om kommunens verksamheter</a:t>
            </a:r>
            <a:endParaRPr lang="sv-SE" sz="2400" dirty="0"/>
          </a:p>
        </p:txBody>
      </p:sp>
      <p:sp>
        <p:nvSpPr>
          <p:cNvPr id="28" name="textruta 27"/>
          <p:cNvSpPr txBox="1"/>
          <p:nvPr/>
        </p:nvSpPr>
        <p:spPr>
          <a:xfrm>
            <a:off x="1011669" y="3409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Deltagande och inflytande</a:t>
            </a:r>
            <a:endParaRPr lang="sv-SE" sz="2400" dirty="0"/>
          </a:p>
        </p:txBody>
      </p:sp>
      <p:sp>
        <p:nvSpPr>
          <p:cNvPr id="29" name="textruta 28"/>
          <p:cNvSpPr txBox="1"/>
          <p:nvPr/>
        </p:nvSpPr>
        <p:spPr>
          <a:xfrm>
            <a:off x="1068523" y="4204909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Förtroende</a:t>
            </a:r>
            <a:endParaRPr lang="sv-SE" sz="2400" dirty="0"/>
          </a:p>
        </p:txBody>
      </p:sp>
      <p:sp>
        <p:nvSpPr>
          <p:cNvPr id="30" name="Rektangel 29"/>
          <p:cNvSpPr/>
          <p:nvPr/>
        </p:nvSpPr>
        <p:spPr>
          <a:xfrm>
            <a:off x="1046558" y="13043812"/>
            <a:ext cx="4094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Lokala arbets- och utbildningsmöjligheter </a:t>
            </a:r>
          </a:p>
        </p:txBody>
      </p:sp>
      <p:sp>
        <p:nvSpPr>
          <p:cNvPr id="32" name="Rektangel 31"/>
          <p:cNvSpPr/>
          <p:nvPr/>
        </p:nvSpPr>
        <p:spPr>
          <a:xfrm>
            <a:off x="1042366" y="13601199"/>
            <a:ext cx="2923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Resor och kommunikationer </a:t>
            </a:r>
          </a:p>
        </p:txBody>
      </p:sp>
      <p:sp>
        <p:nvSpPr>
          <p:cNvPr id="33" name="Rektangel 32"/>
          <p:cNvSpPr/>
          <p:nvPr/>
        </p:nvSpPr>
        <p:spPr>
          <a:xfrm>
            <a:off x="1054818" y="14143772"/>
            <a:ext cx="3367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Underhåll av den offentliga miljön </a:t>
            </a:r>
          </a:p>
        </p:txBody>
      </p:sp>
      <p:sp>
        <p:nvSpPr>
          <p:cNvPr id="34" name="Rektangel 33"/>
          <p:cNvSpPr/>
          <p:nvPr/>
        </p:nvSpPr>
        <p:spPr>
          <a:xfrm>
            <a:off x="1054818" y="14620617"/>
            <a:ext cx="2103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Trygghet i samhället </a:t>
            </a:r>
          </a:p>
        </p:txBody>
      </p:sp>
      <p:sp>
        <p:nvSpPr>
          <p:cNvPr id="35" name="Rektangel 34"/>
          <p:cNvSpPr/>
          <p:nvPr/>
        </p:nvSpPr>
        <p:spPr>
          <a:xfrm>
            <a:off x="1079970" y="15097462"/>
            <a:ext cx="2696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kulturliv och mötesplatser </a:t>
            </a:r>
          </a:p>
        </p:txBody>
      </p:sp>
      <p:sp>
        <p:nvSpPr>
          <p:cNvPr id="36" name="Rektangel 35"/>
          <p:cNvSpPr/>
          <p:nvPr/>
        </p:nvSpPr>
        <p:spPr>
          <a:xfrm>
            <a:off x="1063258" y="10080095"/>
            <a:ext cx="2584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Boende och boendemiljö </a:t>
            </a:r>
          </a:p>
        </p:txBody>
      </p:sp>
      <p:sp>
        <p:nvSpPr>
          <p:cNvPr id="50" name="Rektangel 49"/>
          <p:cNvSpPr/>
          <p:nvPr/>
        </p:nvSpPr>
        <p:spPr>
          <a:xfrm>
            <a:off x="1063258" y="10461612"/>
            <a:ext cx="1695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Samhällsservice </a:t>
            </a:r>
          </a:p>
        </p:txBody>
      </p:sp>
      <p:sp>
        <p:nvSpPr>
          <p:cNvPr id="51" name="Rektangel 50"/>
          <p:cNvSpPr/>
          <p:nvPr/>
        </p:nvSpPr>
        <p:spPr>
          <a:xfrm>
            <a:off x="1061578" y="10914847"/>
            <a:ext cx="1100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Bibliotek, </a:t>
            </a:r>
          </a:p>
        </p:txBody>
      </p:sp>
      <p:sp>
        <p:nvSpPr>
          <p:cNvPr id="55" name="Rektangel 54"/>
          <p:cNvSpPr/>
          <p:nvPr/>
        </p:nvSpPr>
        <p:spPr>
          <a:xfrm>
            <a:off x="1071426" y="11355832"/>
            <a:ext cx="2821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Idrott, motion och friluftsliv </a:t>
            </a:r>
          </a:p>
        </p:txBody>
      </p:sp>
      <p:sp>
        <p:nvSpPr>
          <p:cNvPr id="56" name="Rektangel 55"/>
          <p:cNvSpPr/>
          <p:nvPr/>
        </p:nvSpPr>
        <p:spPr>
          <a:xfrm>
            <a:off x="1081379" y="11744059"/>
            <a:ext cx="2462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Klimat- och miljöarbete </a:t>
            </a:r>
          </a:p>
        </p:txBody>
      </p:sp>
      <p:sp>
        <p:nvSpPr>
          <p:cNvPr id="57" name="Rektangel 56"/>
          <p:cNvSpPr/>
          <p:nvPr/>
        </p:nvSpPr>
        <p:spPr>
          <a:xfrm>
            <a:off x="1070122" y="12081095"/>
            <a:ext cx="5078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Bemötande, information och inflytande i kommunen </a:t>
            </a:r>
          </a:p>
        </p:txBody>
      </p:sp>
      <p:sp>
        <p:nvSpPr>
          <p:cNvPr id="58" name="Rektangel 57"/>
          <p:cNvSpPr/>
          <p:nvPr/>
        </p:nvSpPr>
        <p:spPr>
          <a:xfrm>
            <a:off x="1019446" y="12532383"/>
            <a:ext cx="2581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Jämlikhet och integration </a:t>
            </a:r>
          </a:p>
        </p:txBody>
      </p:sp>
      <p:sp>
        <p:nvSpPr>
          <p:cNvPr id="59" name="Rektangel 58"/>
          <p:cNvSpPr/>
          <p:nvPr/>
        </p:nvSpPr>
        <p:spPr>
          <a:xfrm>
            <a:off x="1042366" y="16032533"/>
            <a:ext cx="1913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Skola och omsorg </a:t>
            </a:r>
          </a:p>
        </p:txBody>
      </p:sp>
      <p:sp>
        <p:nvSpPr>
          <p:cNvPr id="60" name="Rektangel 59"/>
          <p:cNvSpPr/>
          <p:nvPr/>
        </p:nvSpPr>
        <p:spPr>
          <a:xfrm>
            <a:off x="1070122" y="15564997"/>
            <a:ext cx="3143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Allmänna frågor om kommunen</a:t>
            </a:r>
          </a:p>
        </p:txBody>
      </p:sp>
      <p:sp>
        <p:nvSpPr>
          <p:cNvPr id="61" name="Rektangel 60"/>
          <p:cNvSpPr/>
          <p:nvPr/>
        </p:nvSpPr>
        <p:spPr>
          <a:xfrm>
            <a:off x="1079970" y="16390440"/>
            <a:ext cx="1323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Förtroende </a:t>
            </a:r>
          </a:p>
        </p:txBody>
      </p:sp>
      <p:sp>
        <p:nvSpPr>
          <p:cNvPr id="62" name="textruta 61"/>
          <p:cNvSpPr txBox="1"/>
          <p:nvPr/>
        </p:nvSpPr>
        <p:spPr>
          <a:xfrm>
            <a:off x="8475156" y="13236343"/>
            <a:ext cx="2671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/>
              <a:t>Frågeområden</a:t>
            </a:r>
          </a:p>
        </p:txBody>
      </p:sp>
    </p:spTree>
    <p:extLst>
      <p:ext uri="{BB962C8B-B14F-4D97-AF65-F5344CB8AC3E}">
        <p14:creationId xmlns:p14="http://schemas.microsoft.com/office/powerpoint/2010/main" val="31508889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ruta 64"/>
          <p:cNvSpPr txBox="1"/>
          <p:nvPr/>
        </p:nvSpPr>
        <p:spPr>
          <a:xfrm>
            <a:off x="1343472" y="3429000"/>
            <a:ext cx="7704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Gill Sans MT"/>
                <a:ea typeface="+mn-ea"/>
                <a:cs typeface="+mn-cs"/>
              </a:rPr>
              <a:t>Allmänna frågor</a:t>
            </a:r>
            <a:r>
              <a:rPr kumimoji="0" lang="sv-SE" sz="4400" i="0" u="none" strike="noStrike" kern="1200" cap="none" spc="0" normalizeH="0" noProof="0" dirty="0">
                <a:ln>
                  <a:noFill/>
                </a:ln>
                <a:uLnTx/>
                <a:uFillTx/>
                <a:latin typeface="Gill Sans MT"/>
                <a:ea typeface="+mn-ea"/>
                <a:cs typeface="+mn-cs"/>
              </a:rPr>
              <a:t> om </a:t>
            </a:r>
            <a:r>
              <a:rPr kumimoji="0" lang="sv-SE" sz="4400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Gill Sans MT"/>
                <a:ea typeface="+mn-ea"/>
                <a:cs typeface="+mn-cs"/>
              </a:rPr>
              <a:t>kommunens verksamheter</a:t>
            </a:r>
            <a:endParaRPr kumimoji="0" lang="sv-SE" sz="4400" i="0" u="none" strike="noStrike" kern="1200" cap="none" spc="0" normalizeH="0" baseline="0" noProof="0" dirty="0">
              <a:ln>
                <a:noFill/>
              </a:ln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79559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upp 44"/>
          <p:cNvGrpSpPr/>
          <p:nvPr/>
        </p:nvGrpSpPr>
        <p:grpSpPr>
          <a:xfrm>
            <a:off x="17220450" y="1083977"/>
            <a:ext cx="1736058" cy="2055599"/>
            <a:chOff x="9316216" y="1151223"/>
            <a:chExt cx="1736058" cy="2055599"/>
          </a:xfrm>
        </p:grpSpPr>
        <p:sp>
          <p:nvSpPr>
            <p:cNvPr id="36" name="textruta 35"/>
            <p:cNvSpPr txBox="1"/>
            <p:nvPr/>
          </p:nvSpPr>
          <p:spPr>
            <a:xfrm>
              <a:off x="9316216" y="2745157"/>
              <a:ext cx="17360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Gill Sans MT"/>
                  <a:ea typeface="+mn-ea"/>
                  <a:cs typeface="+mn-cs"/>
                </a:rPr>
                <a:t>Förtroende</a:t>
              </a:r>
            </a:p>
          </p:txBody>
        </p:sp>
        <p:grpSp>
          <p:nvGrpSpPr>
            <p:cNvPr id="16" name="Grupp 15"/>
            <p:cNvGrpSpPr/>
            <p:nvPr/>
          </p:nvGrpSpPr>
          <p:grpSpPr>
            <a:xfrm>
              <a:off x="9536012" y="1151223"/>
              <a:ext cx="1296144" cy="1296144"/>
              <a:chOff x="9536012" y="1151223"/>
              <a:chExt cx="1296144" cy="1296144"/>
            </a:xfrm>
          </p:grpSpPr>
          <p:sp>
            <p:nvSpPr>
              <p:cNvPr id="22" name="Ellips 21"/>
              <p:cNvSpPr/>
              <p:nvPr/>
            </p:nvSpPr>
            <p:spPr>
              <a:xfrm>
                <a:off x="9536012" y="1151223"/>
                <a:ext cx="1296144" cy="1296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pic>
            <p:nvPicPr>
              <p:cNvPr id="41" name="Bild 11" descr="Viral kontur">
                <a:extLst>
                  <a:ext uri="{FF2B5EF4-FFF2-40B4-BE49-F238E27FC236}">
                    <a16:creationId xmlns:a16="http://schemas.microsoft.com/office/drawing/2014/main" id="{215FBE4C-A87E-5206-36A7-E5D440711A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801888" y="1434180"/>
                <a:ext cx="756000" cy="756000"/>
              </a:xfrm>
              <a:prstGeom prst="rect">
                <a:avLst/>
              </a:prstGeom>
            </p:spPr>
          </p:pic>
        </p:grpSp>
      </p:grpSp>
      <p:grpSp>
        <p:nvGrpSpPr>
          <p:cNvPr id="33" name="Grupp 32"/>
          <p:cNvGrpSpPr/>
          <p:nvPr/>
        </p:nvGrpSpPr>
        <p:grpSpPr>
          <a:xfrm>
            <a:off x="12432704" y="1092469"/>
            <a:ext cx="3168352" cy="2125839"/>
            <a:chOff x="4528470" y="1159715"/>
            <a:chExt cx="3168352" cy="2125839"/>
          </a:xfrm>
        </p:grpSpPr>
        <p:sp>
          <p:nvSpPr>
            <p:cNvPr id="35" name="textruta 34"/>
            <p:cNvSpPr txBox="1"/>
            <p:nvPr/>
          </p:nvSpPr>
          <p:spPr>
            <a:xfrm>
              <a:off x="4528470" y="2762334"/>
              <a:ext cx="31683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ill Sans MT"/>
                </a:rPr>
                <a:t>Gislaved som plats</a:t>
              </a:r>
              <a:endPara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grpSp>
          <p:nvGrpSpPr>
            <p:cNvPr id="11" name="Grupp 10"/>
            <p:cNvGrpSpPr/>
            <p:nvPr/>
          </p:nvGrpSpPr>
          <p:grpSpPr>
            <a:xfrm>
              <a:off x="5464412" y="1159715"/>
              <a:ext cx="1296144" cy="1296144"/>
              <a:chOff x="5464412" y="1159715"/>
              <a:chExt cx="1296144" cy="1296144"/>
            </a:xfrm>
          </p:grpSpPr>
          <p:sp>
            <p:nvSpPr>
              <p:cNvPr id="21" name="Ellips 20"/>
              <p:cNvSpPr/>
              <p:nvPr/>
            </p:nvSpPr>
            <p:spPr>
              <a:xfrm>
                <a:off x="5464412" y="1159715"/>
                <a:ext cx="1296144" cy="1296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pic>
            <p:nvPicPr>
              <p:cNvPr id="43" name="Bild 12" descr="Kvarter kontur">
                <a:extLst>
                  <a:ext uri="{FF2B5EF4-FFF2-40B4-BE49-F238E27FC236}">
                    <a16:creationId xmlns:a16="http://schemas.microsoft.com/office/drawing/2014/main" id="{6A4C976D-0D82-067B-0C82-FAD0640C79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=""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655284" y="1342095"/>
                <a:ext cx="914400" cy="914400"/>
              </a:xfrm>
              <a:prstGeom prst="rect">
                <a:avLst/>
              </a:prstGeom>
            </p:spPr>
          </p:pic>
        </p:grpSp>
      </p:grpSp>
      <p:sp>
        <p:nvSpPr>
          <p:cNvPr id="3" name="Rektangel 2"/>
          <p:cNvSpPr/>
          <p:nvPr/>
        </p:nvSpPr>
        <p:spPr>
          <a:xfrm>
            <a:off x="1042673" y="2862854"/>
            <a:ext cx="97706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400" dirty="0"/>
              <a:t>Hur tycker du att din kommun sköter sina olika verksamheter</a:t>
            </a:r>
            <a:r>
              <a:rPr lang="sv-SE" sz="2400" dirty="0" smtClean="0"/>
              <a:t>?</a:t>
            </a:r>
            <a:endParaRPr lang="sv-SE" sz="2400" dirty="0"/>
          </a:p>
        </p:txBody>
      </p:sp>
      <p:sp>
        <p:nvSpPr>
          <p:cNvPr id="2" name="textruta 1"/>
          <p:cNvSpPr txBox="1"/>
          <p:nvPr/>
        </p:nvSpPr>
        <p:spPr>
          <a:xfrm>
            <a:off x="1913550" y="3790715"/>
            <a:ext cx="49685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Svarsalternativ</a:t>
            </a:r>
            <a:r>
              <a:rPr lang="sv-SE" dirty="0"/>
              <a:t>:</a:t>
            </a:r>
          </a:p>
          <a:p>
            <a:endParaRPr lang="sv-SE" dirty="0"/>
          </a:p>
          <a:p>
            <a:r>
              <a:rPr lang="sv-SE" dirty="0"/>
              <a:t>Mycket dåligt</a:t>
            </a:r>
          </a:p>
          <a:p>
            <a:endParaRPr lang="sv-SE" dirty="0"/>
          </a:p>
          <a:p>
            <a:r>
              <a:rPr lang="sv-SE" dirty="0"/>
              <a:t>Ganska dåligt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Ganska bra</a:t>
            </a:r>
          </a:p>
          <a:p>
            <a:endParaRPr lang="sv-SE" dirty="0"/>
          </a:p>
          <a:p>
            <a:r>
              <a:rPr lang="sv-SE" dirty="0"/>
              <a:t>Mycket bra</a:t>
            </a:r>
          </a:p>
        </p:txBody>
      </p:sp>
      <p:sp>
        <p:nvSpPr>
          <p:cNvPr id="4" name="Vänster klammerparentes 3"/>
          <p:cNvSpPr/>
          <p:nvPr/>
        </p:nvSpPr>
        <p:spPr>
          <a:xfrm>
            <a:off x="1631504" y="4365104"/>
            <a:ext cx="288032" cy="864096"/>
          </a:xfrm>
          <a:prstGeom prst="leftBrace">
            <a:avLst/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Vänster klammerparentes 17"/>
          <p:cNvSpPr/>
          <p:nvPr/>
        </p:nvSpPr>
        <p:spPr>
          <a:xfrm>
            <a:off x="1625518" y="5477569"/>
            <a:ext cx="288032" cy="864096"/>
          </a:xfrm>
          <a:prstGeom prst="leftBrace">
            <a:avLst/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/>
          <p:cNvSpPr txBox="1"/>
          <p:nvPr/>
        </p:nvSpPr>
        <p:spPr>
          <a:xfrm>
            <a:off x="224355" y="461248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Låga betyg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250662" y="572495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höga betyg</a:t>
            </a:r>
          </a:p>
        </p:txBody>
      </p:sp>
    </p:spTree>
    <p:extLst>
      <p:ext uri="{BB962C8B-B14F-4D97-AF65-F5344CB8AC3E}">
        <p14:creationId xmlns:p14="http://schemas.microsoft.com/office/powerpoint/2010/main" val="16678398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 animBg="1"/>
      <p:bldP spid="18" grpId="0" animBg="1"/>
      <p:bldP spid="5" grpId="0"/>
      <p:bldP spid="20" grpId="0"/>
    </p:bldLst>
  </p:timing>
</p:sld>
</file>

<file path=ppt/theme/theme1.xml><?xml version="1.0" encoding="utf-8"?>
<a:theme xmlns:a="http://schemas.openxmlformats.org/drawingml/2006/main" name="Start/avslutning">
  <a:themeElements>
    <a:clrScheme name="Gislaved 20">
      <a:dk1>
        <a:srgbClr val="000000"/>
      </a:dk1>
      <a:lt1>
        <a:srgbClr val="FFFFFF"/>
      </a:lt1>
      <a:dk2>
        <a:srgbClr val="6C6058"/>
      </a:dk2>
      <a:lt2>
        <a:srgbClr val="D8D8D8"/>
      </a:lt2>
      <a:accent1>
        <a:srgbClr val="00A8DC"/>
      </a:accent1>
      <a:accent2>
        <a:srgbClr val="E00068"/>
      </a:accent2>
      <a:accent3>
        <a:srgbClr val="58B030"/>
      </a:accent3>
      <a:accent4>
        <a:srgbClr val="FFD800"/>
      </a:accent4>
      <a:accent5>
        <a:srgbClr val="F4A4BC"/>
      </a:accent5>
      <a:accent6>
        <a:srgbClr val="006C50"/>
      </a:accent6>
      <a:hlink>
        <a:srgbClr val="0078A4"/>
      </a:hlink>
      <a:folHlink>
        <a:srgbClr val="EC6C04"/>
      </a:folHlink>
    </a:clrScheme>
    <a:fontScheme name="Gislaveds kommu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 - Gislaveds kommun - liten text" id="{EBE6877F-1815-4F71-B28F-9053A0EA6C19}" vid="{777B3FE7-B2D0-41C9-B70C-5F74E33B9D24}"/>
    </a:ext>
  </a:extLst>
</a:theme>
</file>

<file path=ppt/theme/theme2.xml><?xml version="1.0" encoding="utf-8"?>
<a:theme xmlns:a="http://schemas.openxmlformats.org/drawingml/2006/main" name="1_Symbolsida">
  <a:themeElements>
    <a:clrScheme name="Gislaved 20">
      <a:dk1>
        <a:srgbClr val="000000"/>
      </a:dk1>
      <a:lt1>
        <a:srgbClr val="FFFFFF"/>
      </a:lt1>
      <a:dk2>
        <a:srgbClr val="6C6058"/>
      </a:dk2>
      <a:lt2>
        <a:srgbClr val="D8D8D8"/>
      </a:lt2>
      <a:accent1>
        <a:srgbClr val="00A8DC"/>
      </a:accent1>
      <a:accent2>
        <a:srgbClr val="E00068"/>
      </a:accent2>
      <a:accent3>
        <a:srgbClr val="58B030"/>
      </a:accent3>
      <a:accent4>
        <a:srgbClr val="FFD800"/>
      </a:accent4>
      <a:accent5>
        <a:srgbClr val="F4A4BC"/>
      </a:accent5>
      <a:accent6>
        <a:srgbClr val="006C50"/>
      </a:accent6>
      <a:hlink>
        <a:srgbClr val="0078A4"/>
      </a:hlink>
      <a:folHlink>
        <a:srgbClr val="EC6C04"/>
      </a:folHlink>
    </a:clrScheme>
    <a:fontScheme name="Gislaveds kommu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 - Gislaveds kommun - liten text" id="{EBE6877F-1815-4F71-B28F-9053A0EA6C19}" vid="{1DBFB3DA-F5DA-4698-896A-788495286B3F}"/>
    </a:ext>
  </a:extLst>
</a:theme>
</file>

<file path=ppt/theme/theme3.xml><?xml version="1.0" encoding="utf-8"?>
<a:theme xmlns:a="http://schemas.openxmlformats.org/drawingml/2006/main" name="2_Symbolsida">
  <a:themeElements>
    <a:clrScheme name="Gislaved 20">
      <a:dk1>
        <a:srgbClr val="000000"/>
      </a:dk1>
      <a:lt1>
        <a:srgbClr val="FFFFFF"/>
      </a:lt1>
      <a:dk2>
        <a:srgbClr val="6C6058"/>
      </a:dk2>
      <a:lt2>
        <a:srgbClr val="D8D8D8"/>
      </a:lt2>
      <a:accent1>
        <a:srgbClr val="00A8DC"/>
      </a:accent1>
      <a:accent2>
        <a:srgbClr val="E00068"/>
      </a:accent2>
      <a:accent3>
        <a:srgbClr val="58B030"/>
      </a:accent3>
      <a:accent4>
        <a:srgbClr val="FFD800"/>
      </a:accent4>
      <a:accent5>
        <a:srgbClr val="F4A4BC"/>
      </a:accent5>
      <a:accent6>
        <a:srgbClr val="006C50"/>
      </a:accent6>
      <a:hlink>
        <a:srgbClr val="0078A4"/>
      </a:hlink>
      <a:folHlink>
        <a:srgbClr val="EC6C04"/>
      </a:folHlink>
    </a:clrScheme>
    <a:fontScheme name="Gislaveds kommu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 - Gislaveds kommun - liten text" id="{EBE6877F-1815-4F71-B28F-9053A0EA6C19}" vid="{A9DCC028-2F0F-43C0-9ED4-EAFEA37B5351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 - Gislaveds kommun - liten text</Template>
  <TotalTime>12972</TotalTime>
  <Words>752</Words>
  <Application>Microsoft Office PowerPoint</Application>
  <PresentationFormat>Bredbild</PresentationFormat>
  <Paragraphs>184</Paragraphs>
  <Slides>24</Slides>
  <Notes>3</Notes>
  <HiddenSlides>1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24</vt:i4>
      </vt:variant>
    </vt:vector>
  </HeadingPairs>
  <TitlesOfParts>
    <vt:vector size="32" baseType="lpstr">
      <vt:lpstr>Arial</vt:lpstr>
      <vt:lpstr>Calibri</vt:lpstr>
      <vt:lpstr>Courier New</vt:lpstr>
      <vt:lpstr>Gill Sans MT</vt:lpstr>
      <vt:lpstr>Wingdings</vt:lpstr>
      <vt:lpstr>Start/avslutning</vt:lpstr>
      <vt:lpstr>1_Symbolsida</vt:lpstr>
      <vt:lpstr>2_Symbolsida</vt:lpstr>
      <vt:lpstr>Medborgarundersökning 2023</vt:lpstr>
      <vt:lpstr>SCBs Medborgarundersökning</vt:lpstr>
      <vt:lpstr>Vissa aspekter att ta i beaktande… </vt:lpstr>
      <vt:lpstr>Är du nöjd din arbetsgivares kaffeautomater? Andel av befolkningen som svarat ganska eller mycket nöjd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Vad tycker du om…</vt:lpstr>
      <vt:lpstr>Andel som tycker att möjligheterna som kommunens invånare har att påverka inom de kommunala verksamheterna? (t.ex. genom brukarråd, föräldraråd) är ganska bra eller mycket bra</vt:lpstr>
      <vt:lpstr>Andel som tycker att möjligheterna som kommunens invånare har att påverka innehållet i politiska beslut är ganska bra eller mycket bra</vt:lpstr>
      <vt:lpstr>Andel som tycker att möjligheterna som kommunens invånare har att delta aktivt i arbetet med utveckling av kommunen (t.ex. medborgardialoger, samråd) är ganska bra eller mycket bra</vt:lpstr>
      <vt:lpstr>PowerPoint-presentation</vt:lpstr>
      <vt:lpstr>PowerPoint-presentation</vt:lpstr>
      <vt:lpstr>PowerPoint-presentation</vt:lpstr>
      <vt:lpstr>PowerPoint-presentation</vt:lpstr>
      <vt:lpstr>Tack för din uppmärksamhet</vt:lpstr>
    </vt:vector>
  </TitlesOfParts>
  <Company>Gislaveds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Presentationsmall 16:9</dc:title>
  <dc:creator>Tomas Gustavsson</dc:creator>
  <cp:lastModifiedBy>Heli Villanen</cp:lastModifiedBy>
  <cp:revision>127</cp:revision>
  <dcterms:created xsi:type="dcterms:W3CDTF">2023-12-10T15:07:07Z</dcterms:created>
  <dcterms:modified xsi:type="dcterms:W3CDTF">2024-02-06T13:09:07Z</dcterms:modified>
</cp:coreProperties>
</file>