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1" r:id="rId3"/>
  </p:sldMasterIdLst>
  <p:notesMasterIdLst>
    <p:notesMasterId r:id="rId8"/>
  </p:notesMasterIdLst>
  <p:sldIdLst>
    <p:sldId id="271" r:id="rId4"/>
    <p:sldId id="275" r:id="rId5"/>
    <p:sldId id="276" r:id="rId6"/>
    <p:sldId id="270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890" userDrawn="1">
          <p15:clr>
            <a:srgbClr val="A4A3A4"/>
          </p15:clr>
        </p15:guide>
        <p15:guide id="4" orient="horz" pos="1525" userDrawn="1">
          <p15:clr>
            <a:srgbClr val="A4A3A4"/>
          </p15:clr>
        </p15:guide>
        <p15:guide id="5" orient="horz" pos="255">
          <p15:clr>
            <a:srgbClr val="A4A3A4"/>
          </p15:clr>
        </p15:guide>
        <p15:guide id="6" pos="2880">
          <p15:clr>
            <a:srgbClr val="A4A3A4"/>
          </p15:clr>
        </p15:guide>
        <p15:guide id="7" pos="975" userDrawn="1">
          <p15:clr>
            <a:srgbClr val="A4A3A4"/>
          </p15:clr>
        </p15:guide>
        <p15:guide id="8" pos="4785" userDrawn="1">
          <p15:clr>
            <a:srgbClr val="A4A3A4"/>
          </p15:clr>
        </p15:guide>
        <p15:guide id="9" pos="340">
          <p15:clr>
            <a:srgbClr val="A4A3A4"/>
          </p15:clr>
        </p15:guide>
        <p15:guide id="10" pos="5420">
          <p15:clr>
            <a:srgbClr val="A4A3A4"/>
          </p15:clr>
        </p15:guide>
        <p15:guide id="11" pos="2245" userDrawn="1">
          <p15:clr>
            <a:srgbClr val="A4A3A4"/>
          </p15:clr>
        </p15:guide>
        <p15:guide id="12" pos="1610" userDrawn="1">
          <p15:clr>
            <a:srgbClr val="A4A3A4"/>
          </p15:clr>
        </p15:guide>
        <p15:guide id="13" pos="4150" userDrawn="1">
          <p15:clr>
            <a:srgbClr val="A4A3A4"/>
          </p15:clr>
        </p15:guide>
        <p15:guide id="14" pos="3515" userDrawn="1">
          <p15:clr>
            <a:srgbClr val="A4A3A4"/>
          </p15:clr>
        </p15:guide>
        <p15:guide id="15" orient="horz" pos="2795" userDrawn="1">
          <p15:clr>
            <a:srgbClr val="A4A3A4"/>
          </p15:clr>
        </p15:guide>
        <p15:guide id="16" orient="horz" pos="3430" userDrawn="1">
          <p15:clr>
            <a:srgbClr val="A4A3A4"/>
          </p15:clr>
        </p15:guide>
        <p15:guide id="17" orient="horz" pos="37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A4"/>
    <a:srgbClr val="6C6058"/>
    <a:srgbClr val="FFD800"/>
    <a:srgbClr val="006C50"/>
    <a:srgbClr val="58B030"/>
    <a:srgbClr val="00A8DC"/>
    <a:srgbClr val="E00068"/>
    <a:srgbClr val="F4A4BC"/>
    <a:srgbClr val="70207C"/>
    <a:srgbClr val="EC6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0566" autoAdjust="0"/>
  </p:normalViewPr>
  <p:slideViewPr>
    <p:cSldViewPr>
      <p:cViewPr varScale="1">
        <p:scale>
          <a:sx n="62" d="100"/>
          <a:sy n="62" d="100"/>
        </p:scale>
        <p:origin x="1308" y="48"/>
      </p:cViewPr>
      <p:guideLst>
        <p:guide orient="horz" pos="2160"/>
        <p:guide orient="horz" pos="4065"/>
        <p:guide orient="horz" pos="890"/>
        <p:guide orient="horz" pos="1525"/>
        <p:guide orient="horz" pos="255"/>
        <p:guide pos="2880"/>
        <p:guide pos="975"/>
        <p:guide pos="4785"/>
        <p:guide pos="340"/>
        <p:guide pos="5420"/>
        <p:guide pos="2245"/>
        <p:guide pos="1610"/>
        <p:guide pos="4150"/>
        <p:guide pos="3515"/>
        <p:guide orient="horz" pos="2795"/>
        <p:guide orient="horz" pos="3430"/>
        <p:guide orient="horz" pos="37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688E5-D669-41D1-857E-BC83E26B82CE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B1B4C-40B8-4B07-B436-C2AB5602F8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40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8064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/>
          </p:nvPr>
        </p:nvSpPr>
        <p:spPr>
          <a:xfrm>
            <a:off x="540001" y="2916238"/>
            <a:ext cx="8064000" cy="1088826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spcAft>
                <a:spcPts val="1200"/>
              </a:spcAft>
              <a:buFont typeface="Arial" panose="020B0604020202020204" pitchFamily="34" charset="0"/>
              <a:buNone/>
              <a:defRPr sz="2400"/>
            </a:lvl1pPr>
            <a:lvl2pPr marL="0" indent="0" algn="ctr">
              <a:spcAft>
                <a:spcPts val="1200"/>
              </a:spcAft>
              <a:buNone/>
              <a:defRPr sz="2400"/>
            </a:lvl2pPr>
            <a:lvl3pPr marL="0" indent="0" algn="ctr">
              <a:spcAft>
                <a:spcPts val="1200"/>
              </a:spcAft>
              <a:buNone/>
              <a:defRPr sz="2400"/>
            </a:lvl3pPr>
            <a:lvl4pPr marL="0" indent="0" algn="ctr">
              <a:spcAft>
                <a:spcPts val="1200"/>
              </a:spcAft>
              <a:buNone/>
              <a:defRPr sz="2400"/>
            </a:lvl4pPr>
            <a:lvl5pPr marL="0" indent="0" algn="ctr">
              <a:spcAft>
                <a:spcPts val="1200"/>
              </a:spcAft>
              <a:buNone/>
              <a:defRPr sz="24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82137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bo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24000"/>
            <a:ext cx="7056000" cy="1008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9749" y="1908000"/>
            <a:ext cx="8064000" cy="151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80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4676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2pPr>
            <a:lvl3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3pPr>
            <a:lvl4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4pPr>
            <a:lvl5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5960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>
                <a:solidFill>
                  <a:schemeClr val="tx1"/>
                </a:solidFill>
              </a:defRPr>
            </a:lvl2pPr>
            <a:lvl3pPr marL="864000" indent="-288000">
              <a:spcAft>
                <a:spcPts val="800"/>
              </a:spcAft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1152000" indent="-288000">
              <a:spcAft>
                <a:spcPts val="800"/>
              </a:spcAft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1440000" indent="-288000">
              <a:spcAft>
                <a:spcPts val="800"/>
              </a:spcAft>
              <a:buFont typeface="Gill Sans MT" panose="020B0502020104020203" pitchFamily="34" charset="0"/>
              <a:buChar char="»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8182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ingress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00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576000" indent="0">
              <a:buNone/>
              <a:defRPr/>
            </a:lvl3pPr>
            <a:lvl4pPr marL="1152000" indent="-288000">
              <a:buFont typeface="Arial" pitchFamily="34" charset="0"/>
              <a:buChar char="•"/>
              <a:defRPr/>
            </a:lvl4pPr>
            <a:lvl5pPr marL="1440000" indent="-288000"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36728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 mi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0000" y="2412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000" y="3924000"/>
            <a:ext cx="7056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80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23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156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4032000" cy="15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5076000" y="396000"/>
            <a:ext cx="3528000" cy="60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0" hasCustomPrompt="1"/>
          </p:nvPr>
        </p:nvSpPr>
        <p:spPr>
          <a:xfrm>
            <a:off x="540000" y="2412000"/>
            <a:ext cx="4032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36883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40000" y="1908000"/>
            <a:ext cx="3528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08000"/>
            <a:ext cx="3240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9509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bo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24000"/>
            <a:ext cx="7056000" cy="1008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2400" b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9749" y="1908000"/>
            <a:ext cx="8064000" cy="151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8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2639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8064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/>
          </p:nvPr>
        </p:nvSpPr>
        <p:spPr>
          <a:xfrm>
            <a:off x="540000" y="2916000"/>
            <a:ext cx="8064000" cy="1512000"/>
          </a:xfrm>
          <a:prstGeom prst="rect">
            <a:avLst/>
          </a:prstGeom>
        </p:spPr>
        <p:txBody>
          <a:bodyPr lIns="0" tIns="0" rIns="0" bIns="0"/>
          <a:lstStyle>
            <a:lvl1pPr algn="ctr">
              <a:spcAft>
                <a:spcPts val="1200"/>
              </a:spcAft>
              <a:defRPr sz="2400"/>
            </a:lvl1pPr>
            <a:lvl2pPr marL="0" indent="0" algn="ctr">
              <a:spcAft>
                <a:spcPts val="1200"/>
              </a:spcAft>
              <a:buFontTx/>
              <a:buNone/>
              <a:defRPr sz="2400"/>
            </a:lvl2pPr>
            <a:lvl3pPr marL="0" indent="0" algn="ctr">
              <a:spcAft>
                <a:spcPts val="1200"/>
              </a:spcAft>
              <a:buNone/>
              <a:defRPr sz="2400"/>
            </a:lvl3pPr>
            <a:lvl4pPr marL="0" indent="0" algn="ctr">
              <a:spcAft>
                <a:spcPts val="1200"/>
              </a:spcAft>
              <a:buNone/>
              <a:defRPr sz="2400"/>
            </a:lvl4pPr>
            <a:lvl5pPr marL="0" indent="0" algn="ctr">
              <a:spcAft>
                <a:spcPts val="1200"/>
              </a:spcAft>
              <a:buNone/>
              <a:defRPr sz="24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2880000" y="5932800"/>
            <a:ext cx="3384000" cy="64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1400"/>
              </a:lnSpc>
              <a:spcAft>
                <a:spcPts val="0"/>
              </a:spcAft>
              <a:defRPr sz="1200"/>
            </a:lvl1pPr>
            <a:lvl2pPr algn="l">
              <a:lnSpc>
                <a:spcPts val="1400"/>
              </a:lnSpc>
              <a:spcAft>
                <a:spcPts val="0"/>
              </a:spcAft>
              <a:defRPr sz="1200"/>
            </a:lvl2pPr>
            <a:lvl3pPr algn="l">
              <a:lnSpc>
                <a:spcPts val="1400"/>
              </a:lnSpc>
              <a:spcAft>
                <a:spcPts val="0"/>
              </a:spcAft>
              <a:defRPr sz="1200"/>
            </a:lvl3pPr>
            <a:lvl4pPr algn="l">
              <a:lnSpc>
                <a:spcPts val="1400"/>
              </a:lnSpc>
              <a:spcAft>
                <a:spcPts val="0"/>
              </a:spcAft>
              <a:defRPr sz="1200"/>
            </a:lvl4pPr>
            <a:lvl5pPr algn="l">
              <a:lnSpc>
                <a:spcPts val="1400"/>
              </a:lnSpc>
              <a:spcAft>
                <a:spcPts val="0"/>
              </a:spcAft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425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1pPr>
            <a:lvl2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334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Gill Sans MT" panose="020B0502020104020203" pitchFamily="34" charset="0"/>
              <a:buChar char="»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2095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ingress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00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76000" indent="0">
              <a:buNone/>
              <a:defRPr/>
            </a:lvl3pPr>
            <a:lvl4pPr marL="1152000" indent="-288000">
              <a:buFont typeface="Arial" pitchFamily="34" charset="0"/>
              <a:buChar char="•"/>
              <a:defRPr/>
            </a:lvl4pPr>
            <a:lvl5pPr marL="1440000" indent="-288000"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23412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 mi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0000" y="2412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000" y="3924000"/>
            <a:ext cx="7056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800"/>
              </a:spcAft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00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760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4032000" cy="15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5076000" y="396000"/>
            <a:ext cx="3528000" cy="60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0" hasCustomPrompt="1"/>
          </p:nvPr>
        </p:nvSpPr>
        <p:spPr>
          <a:xfrm>
            <a:off x="540000" y="2412000"/>
            <a:ext cx="4032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8211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40000" y="1908000"/>
            <a:ext cx="3528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08000"/>
            <a:ext cx="3240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119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1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4687200"/>
            <a:ext cx="1188720" cy="217170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40000"/>
            <a:ext cx="1802130" cy="5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000" y="4687200"/>
            <a:ext cx="118872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1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000" y="4687200"/>
            <a:ext cx="118872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0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EST – </a:t>
            </a:r>
            <a:br>
              <a:rPr lang="sv-SE" dirty="0"/>
            </a:br>
            <a:r>
              <a:rPr lang="sv-SE" dirty="0"/>
              <a:t>Effektiv Samordning för Trygghet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Kommunens gemensamma lägesbilder över incidenter och </a:t>
            </a:r>
            <a:r>
              <a:rPr lang="sv-SE" dirty="0" smtClean="0"/>
              <a:t>otrygghet</a:t>
            </a:r>
          </a:p>
          <a:p>
            <a:r>
              <a:rPr lang="sv-SE" dirty="0" smtClean="0"/>
              <a:t>Från april 2022 - nuläge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52893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Free Meeting Collaboration illustration and pictur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6" t="22958" b="10469"/>
          <a:stretch/>
        </p:blipFill>
        <p:spPr bwMode="auto">
          <a:xfrm>
            <a:off x="5098188" y="0"/>
            <a:ext cx="4020461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EST?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lr>
                <a:srgbClr val="FF0000"/>
              </a:buClr>
            </a:pPr>
            <a:r>
              <a:rPr lang="sv-SE" dirty="0" smtClean="0"/>
              <a:t>Bakgrund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v-SE" dirty="0"/>
              <a:t>Arbetssättet framtogs under 2014 genom ett samarbete mellan Örebro universitet, Örebro kommun, lokalpolisområde Örebro och Örebro Bostäder AB. </a:t>
            </a:r>
            <a:endParaRPr lang="sv-SE" dirty="0" smtClean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sv-SE" dirty="0" smtClean="0"/>
          </a:p>
          <a:p>
            <a:pPr>
              <a:buClr>
                <a:srgbClr val="FF0000"/>
              </a:buClr>
            </a:pPr>
            <a:r>
              <a:rPr lang="sv-SE" dirty="0" smtClean="0"/>
              <a:t>Hur fungerar arbetssättet?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v-SE" dirty="0" smtClean="0"/>
              <a:t>Inrapportering sker genom ett antal olika aktörer såsom kommunens egna förvaltningar, polisen, bostadsbolag och näringsliv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v-SE" dirty="0" smtClean="0"/>
              <a:t>Varje månad träffas en EST grupp och sammanställer lägesbilden för både Gislaved och Gnosjö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v-SE" dirty="0" smtClean="0"/>
              <a:t>Säkerhetssamordnare, kommunpolis, fältsekreterare, SSPF-ansvarig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v-SE" dirty="0" smtClean="0"/>
              <a:t>Syftet är att kunna åtgärda problem snabbare och mer effektivt, samt att skapa en översyn över problematiken och hur den utvecklas.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sp>
        <p:nvSpPr>
          <p:cNvPr id="5" name="Rektangel 4"/>
          <p:cNvSpPr/>
          <p:nvPr/>
        </p:nvSpPr>
        <p:spPr>
          <a:xfrm rot="21422457">
            <a:off x="5283221" y="277701"/>
            <a:ext cx="669128" cy="3259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1"/>
            <a:endParaRPr lang="sv-SE" sz="1000" b="1" dirty="0" smtClean="0">
              <a:solidFill>
                <a:srgbClr val="F5A03C"/>
              </a:solidFill>
              <a:latin typeface="+mn-lt"/>
            </a:endParaRPr>
          </a:p>
        </p:txBody>
      </p:sp>
      <p:sp>
        <p:nvSpPr>
          <p:cNvPr id="6" name="Rektangel 5"/>
          <p:cNvSpPr/>
          <p:nvPr/>
        </p:nvSpPr>
        <p:spPr>
          <a:xfrm rot="21330527">
            <a:off x="5224087" y="332656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1200" b="1" i="1" dirty="0" smtClean="0">
                <a:solidFill>
                  <a:srgbClr val="FF0000"/>
                </a:solidFill>
              </a:rPr>
              <a:t>EST maj </a:t>
            </a:r>
          </a:p>
          <a:p>
            <a:pPr algn="ctr"/>
            <a:r>
              <a:rPr lang="sv-SE" sz="1200" b="1" i="1" dirty="0" smtClean="0">
                <a:solidFill>
                  <a:srgbClr val="FF0000"/>
                </a:solidFill>
              </a:rPr>
              <a:t>2023</a:t>
            </a:r>
            <a:endParaRPr lang="sv-SE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226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Sammanställning över lägesbilden i kommunen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40000" y="1692004"/>
            <a:ext cx="7056000" cy="2025056"/>
          </a:xfrm>
          <a:prstGeom prst="rect">
            <a:avLst/>
          </a:prstGeom>
        </p:spPr>
        <p:txBody>
          <a:bodyPr/>
          <a:lstStyle/>
          <a:p>
            <a:pPr marL="288000" indent="-288000">
              <a:buClr>
                <a:srgbClr val="FF0000"/>
              </a:buClr>
              <a:buFont typeface="Arial" pitchFamily="34" charset="0"/>
              <a:buChar char="•"/>
            </a:pPr>
            <a:r>
              <a:rPr lang="sv-SE" dirty="0" smtClean="0"/>
              <a:t>Återkommande problematik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sv-SE" dirty="0" smtClean="0"/>
              <a:t>Skadegörelse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sv-SE" dirty="0" smtClean="0"/>
              <a:t>Narkotikahandel/bruk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sv-SE" dirty="0" smtClean="0"/>
              <a:t>Allmänt stök/oroskapande samlingar av personer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sv-SE" dirty="0" smtClean="0"/>
              <a:t>Platser som upplevs otrygga </a:t>
            </a:r>
          </a:p>
          <a:p>
            <a:pPr marL="288000" lvl="1" indent="0">
              <a:buNone/>
            </a:pPr>
            <a:endParaRPr lang="sv-SE" dirty="0"/>
          </a:p>
        </p:txBody>
      </p:sp>
      <p:pic>
        <p:nvPicPr>
          <p:cNvPr id="4" name="Picture 69" descr="Pin by Tonia on CoPs and RoBBeRs | Bank robber, Robber mask, Cop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01008"/>
            <a:ext cx="3732075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/>
          <p:cNvSpPr/>
          <p:nvPr/>
        </p:nvSpPr>
        <p:spPr>
          <a:xfrm>
            <a:off x="4052918" y="3717060"/>
            <a:ext cx="4572000" cy="17055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v-SE" dirty="0" smtClean="0"/>
              <a:t>”Gärningspersoner”</a:t>
            </a:r>
          </a:p>
          <a:p>
            <a:pPr marL="742950" lvl="1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v-SE" dirty="0" smtClean="0"/>
              <a:t>Ungdomar/Ungdomsgäng </a:t>
            </a:r>
          </a:p>
          <a:p>
            <a:pPr marL="742950" lvl="1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sv-SE" dirty="0" smtClean="0"/>
              <a:t>Enstaka </a:t>
            </a:r>
            <a:r>
              <a:rPr lang="sv-SE" dirty="0"/>
              <a:t>individer som har ett normbrytande beteende</a:t>
            </a:r>
          </a:p>
        </p:txBody>
      </p:sp>
    </p:spTree>
    <p:extLst>
      <p:ext uri="{BB962C8B-B14F-4D97-AF65-F5344CB8AC3E}">
        <p14:creationId xmlns:p14="http://schemas.microsoft.com/office/powerpoint/2010/main" val="7410630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din uppmärksamhet!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71249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/avslutning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3F4995E-9B20-4001-88BB-FA04D5ED0A0A}" vid="{CE47E328-F0D1-4D1E-905B-F0B37BED5822}"/>
    </a:ext>
  </a:extLst>
</a:theme>
</file>

<file path=ppt/theme/theme2.xml><?xml version="1.0" encoding="utf-8"?>
<a:theme xmlns:a="http://schemas.openxmlformats.org/drawingml/2006/main" name="Symbolsida safir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3F4995E-9B20-4001-88BB-FA04D5ED0A0A}" vid="{617AF003-1AEF-45F0-96D5-4989203AD04F}"/>
    </a:ext>
  </a:extLst>
</a:theme>
</file>

<file path=ppt/theme/theme3.xml><?xml version="1.0" encoding="utf-8"?>
<a:theme xmlns:a="http://schemas.openxmlformats.org/drawingml/2006/main" name="Symbolsida vit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3F4995E-9B20-4001-88BB-FA04D5ED0A0A}" vid="{EDD2D6AC-D07A-4D51-AA23-614E47F021B3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2 - Gislaveds kommun - liten text</Template>
  <TotalTime>10</TotalTime>
  <Words>147</Words>
  <Application>Microsoft Office PowerPoint</Application>
  <PresentationFormat>Bildspel på skärmen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4</vt:i4>
      </vt:variant>
    </vt:vector>
  </HeadingPairs>
  <TitlesOfParts>
    <vt:vector size="12" baseType="lpstr">
      <vt:lpstr>Arial</vt:lpstr>
      <vt:lpstr>Calibri</vt:lpstr>
      <vt:lpstr>Courier New</vt:lpstr>
      <vt:lpstr>Gill Sans MT</vt:lpstr>
      <vt:lpstr>Wingdings</vt:lpstr>
      <vt:lpstr>Start/avslutning</vt:lpstr>
      <vt:lpstr>Symbolsida safir</vt:lpstr>
      <vt:lpstr>Symbolsida vit</vt:lpstr>
      <vt:lpstr>EST –  Effektiv Samordning för Trygghet</vt:lpstr>
      <vt:lpstr>Vad är EST?</vt:lpstr>
      <vt:lpstr>Sammanställning över lägesbilden i kommunen</vt:lpstr>
      <vt:lpstr>Tack för din uppmärksamhet!</vt:lpstr>
    </vt:vector>
  </TitlesOfParts>
  <Company>Gislaveds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 –  Effektiv Samordning för Trygghet</dc:title>
  <dc:creator>Mimmi Börjesson</dc:creator>
  <cp:lastModifiedBy>Heli Villanen</cp:lastModifiedBy>
  <cp:revision>3</cp:revision>
  <dcterms:created xsi:type="dcterms:W3CDTF">2023-05-30T15:05:11Z</dcterms:created>
  <dcterms:modified xsi:type="dcterms:W3CDTF">2023-06-19T06:53:25Z</dcterms:modified>
</cp:coreProperties>
</file>